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96" r:id="rId3"/>
    <p:sldId id="297" r:id="rId4"/>
    <p:sldId id="298" r:id="rId5"/>
    <p:sldId id="299" r:id="rId6"/>
    <p:sldId id="301" r:id="rId7"/>
    <p:sldId id="302" r:id="rId8"/>
    <p:sldId id="304" r:id="rId9"/>
    <p:sldId id="286" r:id="rId10"/>
    <p:sldId id="305" r:id="rId11"/>
    <p:sldId id="306" r:id="rId12"/>
    <p:sldId id="307" r:id="rId13"/>
    <p:sldId id="309" r:id="rId14"/>
    <p:sldId id="310" r:id="rId15"/>
    <p:sldId id="311" r:id="rId16"/>
    <p:sldId id="271" r:id="rId17"/>
  </p:sldIdLst>
  <p:sldSz cx="9144000" cy="5143500" type="screen16x9"/>
  <p:notesSz cx="6858000" cy="9144000"/>
  <p:embeddedFontLst>
    <p:embeddedFont>
      <p:font typeface="Avenir Next LT Pro" panose="020B0504020202020204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Roboto Slab" panose="020B0604020202020204" charset="0"/>
      <p:regular r:id="rId27"/>
      <p:bold r:id="rId28"/>
    </p:embeddedFont>
    <p:embeddedFont>
      <p:font typeface="Source Sans Pro" panose="020B0503030403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76257" autoAdjust="0"/>
  </p:normalViewPr>
  <p:slideViewPr>
    <p:cSldViewPr snapToGrid="0">
      <p:cViewPr varScale="1">
        <p:scale>
          <a:sx n="110" d="100"/>
          <a:sy n="110" d="100"/>
        </p:scale>
        <p:origin x="154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GM and AOA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First Id </a:t>
            </a:r>
            <a:r>
              <a:rPr lang="en-US" dirty="0" err="1"/>
              <a:t>lik</a:t>
            </a:r>
            <a:r>
              <a:rPr lang="en-US" dirty="0"/>
              <a:t> to introduce </a:t>
            </a:r>
            <a:r>
              <a:rPr lang="en-US" dirty="0" err="1"/>
              <a:t>mysef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the topic ill be presenting today is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abf1dbd17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abf1dbd17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2</a:t>
            </a:r>
            <a:r>
              <a:rPr lang="en-US" baseline="30000" dirty="0"/>
              <a:t>nd</a:t>
            </a:r>
            <a:r>
              <a:rPr lang="en-US" dirty="0"/>
              <a:t> approach attempts to predict the most suitable emoji given text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Gboard’s</a:t>
            </a: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dataset distribution of emojis is very light-tailed thus more likely to predict the more frequent emojis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 emoji where the next word </a:t>
            </a:r>
          </a:p>
        </p:txBody>
      </p:sp>
    </p:spTree>
    <p:extLst>
      <p:ext uri="{BB962C8B-B14F-4D97-AF65-F5344CB8AC3E}">
        <p14:creationId xmlns:p14="http://schemas.microsoft.com/office/powerpoint/2010/main" val="4219393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abf1dbd17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abf1dbd17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next approach u</a:t>
            </a:r>
            <a:r>
              <a:rPr lang="en-US" sz="11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ses character-level LSTM with peephole connections to learn OOV words</a:t>
            </a: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</a:t>
            </a:r>
            <a:r>
              <a:rPr lang="en-US" sz="11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Oovs</a:t>
            </a: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are then mote-</a:t>
            </a:r>
            <a:r>
              <a:rPr lang="en-US" sz="11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carlo</a:t>
            </a: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sampled for prediction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problem it is trying to solve is trying to predict frequently unknown words such as slang, </a:t>
            </a:r>
            <a:r>
              <a:rPr lang="en-US" sz="11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abbr</a:t>
            </a: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and proper nouns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major strength of this method is incorporating unknown words into next word predictions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However a drawback for this approach is frequent unintended typos might be sampled and shown to user as next word suggestion.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1429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abf1dbd17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abf1dbd17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This method introduces a new aggregator function called attentive Federated algo which makes use of the attention mechanism for aggregation of client updates.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model uses a special case of LSTM called GRU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And tests its results on 3 different datasets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No weakness was mentioned in the paper nor could any weakness be inferred for this new technique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However it reduced the communication rounds for training the model compared to </a:t>
            </a:r>
            <a:r>
              <a:rPr lang="en-US" dirty="0" err="1"/>
              <a:t>FedAvg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6744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As you can see that none of these models are comparable on a certain evaluation metric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Looking at the results of our first approach we can see that FL approach does much better than server trained approach in terms of recall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The same can be seen on 1 round training of for emoji + word  prediction 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Figure 1 also shows the communication rounds used in </a:t>
            </a:r>
            <a:r>
              <a:rPr lang="en-US" dirty="0" err="1"/>
              <a:t>FedAvg</a:t>
            </a:r>
            <a:r>
              <a:rPr lang="en-US" dirty="0"/>
              <a:t> and </a:t>
            </a:r>
            <a:r>
              <a:rPr lang="en-US" dirty="0" err="1"/>
              <a:t>FedAtt</a:t>
            </a:r>
            <a:r>
              <a:rPr lang="en-US" dirty="0"/>
              <a:t> for different number of clients. Where </a:t>
            </a:r>
            <a:r>
              <a:rPr lang="en-US" dirty="0" err="1"/>
              <a:t>FedAtt</a:t>
            </a:r>
            <a:r>
              <a:rPr lang="en-US" dirty="0"/>
              <a:t> always has fewer number of communication rounds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In Fug 2 we can see the Top 10 out-of-vocabulary words and probability, where on the left is the Reddit dataset ground truth and on the right is the probabilities using FL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52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Given the recent success of transformer-based LMs in other NLP tasks, we couldn’t find any work relevant to federated learning.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Methods lack use of advanced privacy and data preserving techniques for the security of a user’s data on the virtual keyboard platform</a:t>
            </a:r>
          </a:p>
        </p:txBody>
      </p:sp>
    </p:spTree>
    <p:extLst>
      <p:ext uri="{BB962C8B-B14F-4D97-AF65-F5344CB8AC3E}">
        <p14:creationId xmlns:p14="http://schemas.microsoft.com/office/powerpoint/2010/main" val="1510276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424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we’ll be talking about the introduction where we will be looking at the background of our problem</a:t>
            </a:r>
          </a:p>
          <a:p>
            <a:r>
              <a:rPr lang="en-US" dirty="0"/>
              <a:t>We’ll then move on to the previous work which discusses a few approaches which were used before FL</a:t>
            </a:r>
          </a:p>
          <a:p>
            <a:r>
              <a:rPr lang="en-US" dirty="0"/>
              <a:t>Then we will see why we need for FL what is FL</a:t>
            </a:r>
          </a:p>
          <a:p>
            <a:r>
              <a:rPr lang="en-US" dirty="0"/>
              <a:t>After that we will look at a few LM under FL settings</a:t>
            </a:r>
          </a:p>
          <a:p>
            <a:r>
              <a:rPr lang="en-US" dirty="0"/>
              <a:t>Following that we will look at the results of experiments done by each approach</a:t>
            </a:r>
          </a:p>
          <a:p>
            <a:r>
              <a:rPr lang="en-US" dirty="0"/>
              <a:t>And finally we will conclude with a brief overview of the key ideas and a few research gaps which could be </a:t>
            </a:r>
            <a:r>
              <a:rPr lang="en-US" dirty="0" err="1"/>
              <a:t>useul</a:t>
            </a:r>
            <a:r>
              <a:rPr lang="en-US" dirty="0"/>
              <a:t> for potential future research </a:t>
            </a:r>
          </a:p>
        </p:txBody>
      </p:sp>
    </p:spTree>
    <p:extLst>
      <p:ext uri="{BB962C8B-B14F-4D97-AF65-F5344CB8AC3E}">
        <p14:creationId xmlns:p14="http://schemas.microsoft.com/office/powerpoint/2010/main" val="2843429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may know most textual data is generated on mobile platforms such as chat applications or while surfing the web</a:t>
            </a:r>
          </a:p>
          <a:p>
            <a:r>
              <a:rPr lang="en-US" dirty="0"/>
              <a:t>Thus creating a need to improve user experience by creating effective and efficient language models on mobile virtual keyboards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Google Keyboard </a:t>
            </a:r>
            <a:r>
              <a:rPr lang="en-US" dirty="0" err="1"/>
              <a:t>Gboard</a:t>
            </a:r>
            <a:r>
              <a:rPr lang="en-US" dirty="0"/>
              <a:t> is the most widely used virtual keyboard on android </a:t>
            </a:r>
          </a:p>
          <a:p>
            <a:r>
              <a:rPr lang="en-US" dirty="0"/>
              <a:t>In the picture on the left we can see </a:t>
            </a:r>
            <a:r>
              <a:rPr lang="en-US" dirty="0" err="1"/>
              <a:t>Gboard</a:t>
            </a:r>
            <a:r>
              <a:rPr lang="en-US" dirty="0"/>
              <a:t> making use of one of NLP’s tasks,  Information Retrieval</a:t>
            </a:r>
          </a:p>
          <a:p>
            <a:endParaRPr lang="en-US" dirty="0"/>
          </a:p>
          <a:p>
            <a:r>
              <a:rPr lang="en-US" dirty="0"/>
              <a:t>In this presentation however we will primarily look at next-word prediction problem</a:t>
            </a:r>
          </a:p>
        </p:txBody>
      </p:sp>
    </p:spTree>
    <p:extLst>
      <p:ext uri="{BB962C8B-B14F-4D97-AF65-F5344CB8AC3E}">
        <p14:creationId xmlns:p14="http://schemas.microsoft.com/office/powerpoint/2010/main" val="653940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Previously </a:t>
            </a:r>
            <a:r>
              <a:rPr lang="en-US" dirty="0" err="1"/>
              <a:t>Gboard</a:t>
            </a:r>
            <a:r>
              <a:rPr lang="en-US" dirty="0"/>
              <a:t> made prediction through a word n-gram finite state transducer (FST) which was introduced in </a:t>
            </a:r>
          </a:p>
          <a:p>
            <a:r>
              <a:rPr lang="en-US" dirty="0"/>
              <a:t>However due to the advancement in deep learning models we see an increase use in RNN-based LMs</a:t>
            </a:r>
          </a:p>
          <a:p>
            <a:r>
              <a:rPr lang="en-US" dirty="0"/>
              <a:t>And these State-of the-art RNN-LMs gave better next word predictions that FSTs</a:t>
            </a:r>
          </a:p>
          <a:p>
            <a:pPr marL="139700" indent="0">
              <a:buNone/>
            </a:pPr>
            <a:r>
              <a:rPr lang="en-US" dirty="0"/>
              <a:t>BUT there is drawback to these</a:t>
            </a:r>
          </a:p>
          <a:p>
            <a:r>
              <a:rPr lang="en-US" dirty="0"/>
              <a:t>These models require over 50MB of memory to just store around 25M parameters</a:t>
            </a:r>
          </a:p>
          <a:p>
            <a:r>
              <a:rPr lang="en-US" dirty="0"/>
              <a:t>This is a huge storage cost for a virtual keyboard which is why there is a need to reduce the model size</a:t>
            </a:r>
          </a:p>
        </p:txBody>
      </p:sp>
    </p:spTree>
    <p:extLst>
      <p:ext uri="{BB962C8B-B14F-4D97-AF65-F5344CB8AC3E}">
        <p14:creationId xmlns:p14="http://schemas.microsoft.com/office/powerpoint/2010/main" val="1928084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To deal with this bottleneck of huge storage requirements,     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an approach was introduced in 2017 which reduced the model size to under 10MB with a prediction time of around 7ms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BUT again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There still remained an issue of sensitive and private data leaving the users device to train these models</a:t>
            </a:r>
          </a:p>
        </p:txBody>
      </p:sp>
    </p:spTree>
    <p:extLst>
      <p:ext uri="{BB962C8B-B14F-4D97-AF65-F5344CB8AC3E}">
        <p14:creationId xmlns:p14="http://schemas.microsoft.com/office/powerpoint/2010/main" val="1794366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Thus there is a need for FL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As we can see the motivation is that we need</a:t>
            </a:r>
          </a:p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In the first fig you can see the model is on the server and user has to request for a prediction for the next word, this is effective but not </a:t>
            </a:r>
            <a:r>
              <a:rPr lang="en-US" dirty="0" err="1"/>
              <a:t>effiecient</a:t>
            </a:r>
            <a:r>
              <a:rPr lang="en-US" dirty="0"/>
              <a:t> because of latency issues. Most next word predictions are expected under 20ms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The 2</a:t>
            </a:r>
            <a:r>
              <a:rPr lang="en-US" baseline="30000" dirty="0"/>
              <a:t>nd</a:t>
            </a:r>
            <a:r>
              <a:rPr lang="en-US" dirty="0"/>
              <a:t> Fig has a model on the mobile device, this makes it efficient and continuous but not effective as locally trained data isn’t sufficient for good next word prediction</a:t>
            </a:r>
          </a:p>
        </p:txBody>
      </p:sp>
    </p:spTree>
    <p:extLst>
      <p:ext uri="{BB962C8B-B14F-4D97-AF65-F5344CB8AC3E}">
        <p14:creationId xmlns:p14="http://schemas.microsoft.com/office/powerpoint/2010/main" val="32345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So how does FL work we define FL as  …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This approach not only addresses the </a:t>
            </a:r>
            <a:r>
              <a:rPr lang="en-US" dirty="0">
                <a:solidFill>
                  <a:srgbClr val="FF0000"/>
                </a:solidFill>
              </a:rPr>
              <a:t>privacy issue</a:t>
            </a:r>
            <a:r>
              <a:rPr lang="en-US" dirty="0"/>
              <a:t> but also deals with the </a:t>
            </a:r>
            <a:r>
              <a:rPr lang="en-US" dirty="0">
                <a:solidFill>
                  <a:schemeClr val="tx1"/>
                </a:solidFill>
              </a:rPr>
              <a:t>limited</a:t>
            </a:r>
            <a:r>
              <a:rPr lang="en-US" dirty="0">
                <a:solidFill>
                  <a:srgbClr val="FF0000"/>
                </a:solidFill>
              </a:rPr>
              <a:t> compute capacity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latency </a:t>
            </a:r>
            <a:r>
              <a:rPr lang="en-US" dirty="0">
                <a:solidFill>
                  <a:schemeClr val="tx1"/>
                </a:solidFill>
              </a:rPr>
              <a:t>issues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on edge devices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So how does a FL model work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(click)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First an initial model is deployed to multiple selected devices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(click)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Here the models are trained on locally trained data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(click)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Then each device sends its client updates or weight parameters to an </a:t>
            </a:r>
            <a:r>
              <a:rPr lang="en-US" dirty="0" err="1"/>
              <a:t>agg</a:t>
            </a:r>
            <a:r>
              <a:rPr lang="en-US" dirty="0"/>
              <a:t> function on the server which creates a combined model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(click)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On the server it is further trained it and sends the newly updated combined model back onto the edge device</a:t>
            </a:r>
          </a:p>
        </p:txBody>
      </p:sp>
    </p:spTree>
    <p:extLst>
      <p:ext uri="{BB962C8B-B14F-4D97-AF65-F5344CB8AC3E}">
        <p14:creationId xmlns:p14="http://schemas.microsoft.com/office/powerpoint/2010/main" val="981585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Here we will look at 4 different approaches which use LM under FL setting</a:t>
            </a:r>
          </a:p>
        </p:txBody>
      </p:sp>
    </p:spTree>
    <p:extLst>
      <p:ext uri="{BB962C8B-B14F-4D97-AF65-F5344CB8AC3E}">
        <p14:creationId xmlns:p14="http://schemas.microsoft.com/office/powerpoint/2010/main" val="2310233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abf1dbd17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abf1dbd17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This approach uses an LSTM with CIFG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problem its trying to solve is the basic FL problem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CIFG architecture gives a great advantage to mobile platforms as they, without any loss in performance, manage to significantly reduce the parameter size by 25% as well as lowering the LMs complexity and inference time latency.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CIFG structure comprises of a single gate which controls both the input and recurrent cell self-connections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i.googleblog.com/2017/04/federated-learning-collaborative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ensorflow.org/federated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68300" y="1583141"/>
            <a:ext cx="5693621" cy="14737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FedLM</a:t>
            </a:r>
            <a:br>
              <a:rPr lang="en" b="0" dirty="0">
                <a:latin typeface="Montserrat" panose="00000500000000000000" pitchFamily="2" charset="0"/>
              </a:rPr>
            </a:br>
            <a:r>
              <a:rPr lang="en" sz="2800" b="0" dirty="0">
                <a:latin typeface="Montserrat" panose="00000500000000000000" pitchFamily="2" charset="0"/>
              </a:rPr>
              <a:t>A Review on Federated Learning for Language Models</a:t>
            </a:r>
            <a:br>
              <a:rPr lang="en" sz="2800" b="0" dirty="0">
                <a:latin typeface="Montserrat" panose="00000500000000000000" pitchFamily="2" charset="0"/>
              </a:rPr>
            </a:br>
            <a:br>
              <a:rPr lang="en" sz="2800" b="0" dirty="0">
                <a:latin typeface="Montserrat" panose="00000500000000000000" pitchFamily="2" charset="0"/>
              </a:rPr>
            </a:br>
            <a:r>
              <a:rPr lang="en" sz="1200" b="0" dirty="0">
                <a:latin typeface="Montserrat" panose="00000500000000000000" pitchFamily="2" charset="0"/>
              </a:rPr>
              <a:t>Muhammad Umar Salman</a:t>
            </a:r>
            <a:br>
              <a:rPr lang="en" sz="1200" b="0" dirty="0">
                <a:latin typeface="Montserrat" panose="00000500000000000000" pitchFamily="2" charset="0"/>
              </a:rPr>
            </a:br>
            <a:r>
              <a:rPr lang="en" sz="1200" b="0" dirty="0">
                <a:latin typeface="Montserrat" panose="00000500000000000000" pitchFamily="2" charset="0"/>
              </a:rPr>
              <a:t>umar.salman@mbzuai.ac.ae</a:t>
            </a:r>
            <a:endParaRPr sz="2800" b="0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B17C1-3BB7-461F-AFF5-C90F61135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501" y="270967"/>
            <a:ext cx="1879762" cy="4680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2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45161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Federated learning for emoji prediction in a mobile keyboard</a:t>
            </a:r>
            <a:endParaRPr dirty="0"/>
          </a:p>
        </p:txBody>
      </p:sp>
      <p:sp>
        <p:nvSpPr>
          <p:cNvPr id="507" name="Google Shape;507;p4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08" name="Google Shape;508;p42"/>
          <p:cNvSpPr/>
          <p:nvPr/>
        </p:nvSpPr>
        <p:spPr>
          <a:xfrm>
            <a:off x="794225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METHOD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Uses a pre-trained LSTM using CIFG model</a:t>
            </a:r>
            <a:r>
              <a:rPr lang="en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 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Triggering model to predict if a </a:t>
            </a: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word or an emoji is next.</a:t>
            </a:r>
            <a:endParaRPr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Source Sans Pro"/>
              <a:sym typeface="Source Sans Pro"/>
            </a:endParaRPr>
          </a:p>
        </p:txBody>
      </p:sp>
      <p:sp>
        <p:nvSpPr>
          <p:cNvPr id="509" name="Google Shape;509;p42"/>
          <p:cNvSpPr/>
          <p:nvPr/>
        </p:nvSpPr>
        <p:spPr>
          <a:xfrm>
            <a:off x="4656792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 most suitable emoji given text.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Distinguish whether to predict word or emoji</a:t>
            </a:r>
            <a:endParaRPr sz="12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794225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Outperform the pre-trained server-based CIFG model 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1" name="Google Shape;511;p42"/>
          <p:cNvSpPr/>
          <p:nvPr/>
        </p:nvSpPr>
        <p:spPr>
          <a:xfrm>
            <a:off x="4614139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Gboard’s</a:t>
            </a: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dataset distribution of emojis is light-tailed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Likely to predict the more frequent emojis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2" name="Google Shape;512;p42"/>
          <p:cNvSpPr/>
          <p:nvPr/>
        </p:nvSpPr>
        <p:spPr>
          <a:xfrm>
            <a:off x="32984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2"/>
          <p:cNvSpPr/>
          <p:nvPr/>
        </p:nvSpPr>
        <p:spPr>
          <a:xfrm rot="5400000">
            <a:off x="34470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 rot="10800000">
            <a:off x="34470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" name="Google Shape;515;p42"/>
          <p:cNvSpPr/>
          <p:nvPr/>
        </p:nvSpPr>
        <p:spPr>
          <a:xfrm rot="-5400000">
            <a:off x="32984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3854926" y="1861577"/>
            <a:ext cx="456724" cy="4468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M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7" name="Google Shape;517;p42"/>
          <p:cNvSpPr/>
          <p:nvPr/>
        </p:nvSpPr>
        <p:spPr>
          <a:xfrm>
            <a:off x="4844894" y="1869297"/>
            <a:ext cx="457356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P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8" name="Google Shape;518;p42"/>
          <p:cNvSpPr/>
          <p:nvPr/>
        </p:nvSpPr>
        <p:spPr>
          <a:xfrm>
            <a:off x="3820340" y="2942299"/>
            <a:ext cx="398360" cy="4514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16" name="Google Shape;517;p42">
            <a:extLst>
              <a:ext uri="{FF2B5EF4-FFF2-40B4-BE49-F238E27FC236}">
                <a16:creationId xmlns:a16="http://schemas.microsoft.com/office/drawing/2014/main" id="{CAE6C128-046D-4FD7-A68D-ECC3E9AE2541}"/>
              </a:ext>
            </a:extLst>
          </p:cNvPr>
          <p:cNvSpPr/>
          <p:nvPr/>
        </p:nvSpPr>
        <p:spPr>
          <a:xfrm>
            <a:off x="4824524" y="3021723"/>
            <a:ext cx="643552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W</a:t>
            </a:r>
          </a:p>
        </p:txBody>
      </p:sp>
      <p:sp>
        <p:nvSpPr>
          <p:cNvPr id="17" name="Google Shape;433;p39">
            <a:extLst>
              <a:ext uri="{FF2B5EF4-FFF2-40B4-BE49-F238E27FC236}">
                <a16:creationId xmlns:a16="http://schemas.microsoft.com/office/drawing/2014/main" id="{E58E22FF-BC08-49A7-855D-23CD9AC67582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433;p39">
            <a:extLst>
              <a:ext uri="{FF2B5EF4-FFF2-40B4-BE49-F238E27FC236}">
                <a16:creationId xmlns:a16="http://schemas.microsoft.com/office/drawing/2014/main" id="{B3772BC8-2E78-4D72-ADAC-8CF2C8CB41AF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434;p39">
            <a:extLst>
              <a:ext uri="{FF2B5EF4-FFF2-40B4-BE49-F238E27FC236}">
                <a16:creationId xmlns:a16="http://schemas.microsoft.com/office/drawing/2014/main" id="{185837C9-FE2F-4F88-9E74-294F2F1B6FD5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435;p39">
            <a:extLst>
              <a:ext uri="{FF2B5EF4-FFF2-40B4-BE49-F238E27FC236}">
                <a16:creationId xmlns:a16="http://schemas.microsoft.com/office/drawing/2014/main" id="{8D4478B3-B0EA-4FE7-8726-E1A4645D5D7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6;p39">
            <a:extLst>
              <a:ext uri="{FF2B5EF4-FFF2-40B4-BE49-F238E27FC236}">
                <a16:creationId xmlns:a16="http://schemas.microsoft.com/office/drawing/2014/main" id="{EAA42264-0597-49D0-A265-36E35B8D19DE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" name="Google Shape;437;p39">
            <a:extLst>
              <a:ext uri="{FF2B5EF4-FFF2-40B4-BE49-F238E27FC236}">
                <a16:creationId xmlns:a16="http://schemas.microsoft.com/office/drawing/2014/main" id="{C8EDF8E9-EE8E-44A5-8A8F-14812BCF4EBE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8;p39">
            <a:extLst>
              <a:ext uri="{FF2B5EF4-FFF2-40B4-BE49-F238E27FC236}">
                <a16:creationId xmlns:a16="http://schemas.microsoft.com/office/drawing/2014/main" id="{803BF912-219D-4361-84A1-1660B4108EF5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03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2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3259074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3. Federated learning of out-of-vocabulary words </a:t>
            </a:r>
            <a:endParaRPr dirty="0"/>
          </a:p>
        </p:txBody>
      </p:sp>
      <p:sp>
        <p:nvSpPr>
          <p:cNvPr id="507" name="Google Shape;507;p4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08" name="Google Shape;508;p42"/>
          <p:cNvSpPr/>
          <p:nvPr/>
        </p:nvSpPr>
        <p:spPr>
          <a:xfrm>
            <a:off x="794225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METHOD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Uses character-level LSTM</a:t>
            </a: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 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OOV words are Monte-Carlo sampled for prediction</a:t>
            </a:r>
            <a:endParaRPr sz="1200" dirty="0">
              <a:solidFill>
                <a:schemeClr val="dk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Source Sans Pro"/>
              <a:sym typeface="Source Sans Pro"/>
            </a:endParaRPr>
          </a:p>
        </p:txBody>
      </p:sp>
      <p:sp>
        <p:nvSpPr>
          <p:cNvPr id="509" name="Google Shape;509;p42"/>
          <p:cNvSpPr/>
          <p:nvPr/>
        </p:nvSpPr>
        <p:spPr>
          <a:xfrm>
            <a:off x="4656792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 frequently used unknown words</a:t>
            </a:r>
            <a:endParaRPr sz="12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794225" y="2719441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Incorporates unknown frequently used words for next word predictions.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1" name="Google Shape;511;p42"/>
          <p:cNvSpPr/>
          <p:nvPr/>
        </p:nvSpPr>
        <p:spPr>
          <a:xfrm>
            <a:off x="4614139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Frequent unintended typos might be sampled.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2" name="Google Shape;512;p42"/>
          <p:cNvSpPr/>
          <p:nvPr/>
        </p:nvSpPr>
        <p:spPr>
          <a:xfrm>
            <a:off x="32984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2"/>
          <p:cNvSpPr/>
          <p:nvPr/>
        </p:nvSpPr>
        <p:spPr>
          <a:xfrm rot="5400000">
            <a:off x="34470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 rot="10800000">
            <a:off x="34470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" name="Google Shape;515;p42"/>
          <p:cNvSpPr/>
          <p:nvPr/>
        </p:nvSpPr>
        <p:spPr>
          <a:xfrm rot="-5400000">
            <a:off x="32984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3854926" y="1861577"/>
            <a:ext cx="456724" cy="4468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M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7" name="Google Shape;517;p42"/>
          <p:cNvSpPr/>
          <p:nvPr/>
        </p:nvSpPr>
        <p:spPr>
          <a:xfrm>
            <a:off x="4844894" y="1869297"/>
            <a:ext cx="457356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P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8" name="Google Shape;518;p42"/>
          <p:cNvSpPr/>
          <p:nvPr/>
        </p:nvSpPr>
        <p:spPr>
          <a:xfrm>
            <a:off x="3820340" y="2942299"/>
            <a:ext cx="398360" cy="4514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16" name="Google Shape;517;p42">
            <a:extLst>
              <a:ext uri="{FF2B5EF4-FFF2-40B4-BE49-F238E27FC236}">
                <a16:creationId xmlns:a16="http://schemas.microsoft.com/office/drawing/2014/main" id="{CAE6C128-046D-4FD7-A68D-ECC3E9AE2541}"/>
              </a:ext>
            </a:extLst>
          </p:cNvPr>
          <p:cNvSpPr/>
          <p:nvPr/>
        </p:nvSpPr>
        <p:spPr>
          <a:xfrm>
            <a:off x="4824524" y="3021723"/>
            <a:ext cx="643552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W</a:t>
            </a:r>
          </a:p>
        </p:txBody>
      </p:sp>
      <p:sp>
        <p:nvSpPr>
          <p:cNvPr id="17" name="Google Shape;433;p39">
            <a:extLst>
              <a:ext uri="{FF2B5EF4-FFF2-40B4-BE49-F238E27FC236}">
                <a16:creationId xmlns:a16="http://schemas.microsoft.com/office/drawing/2014/main" id="{E58E22FF-BC08-49A7-855D-23CD9AC67582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433;p39">
            <a:extLst>
              <a:ext uri="{FF2B5EF4-FFF2-40B4-BE49-F238E27FC236}">
                <a16:creationId xmlns:a16="http://schemas.microsoft.com/office/drawing/2014/main" id="{B3772BC8-2E78-4D72-ADAC-8CF2C8CB41AF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434;p39">
            <a:extLst>
              <a:ext uri="{FF2B5EF4-FFF2-40B4-BE49-F238E27FC236}">
                <a16:creationId xmlns:a16="http://schemas.microsoft.com/office/drawing/2014/main" id="{185837C9-FE2F-4F88-9E74-294F2F1B6FD5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435;p39">
            <a:extLst>
              <a:ext uri="{FF2B5EF4-FFF2-40B4-BE49-F238E27FC236}">
                <a16:creationId xmlns:a16="http://schemas.microsoft.com/office/drawing/2014/main" id="{8D4478B3-B0EA-4FE7-8726-E1A4645D5D7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6;p39">
            <a:extLst>
              <a:ext uri="{FF2B5EF4-FFF2-40B4-BE49-F238E27FC236}">
                <a16:creationId xmlns:a16="http://schemas.microsoft.com/office/drawing/2014/main" id="{EAA42264-0597-49D0-A265-36E35B8D19DE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" name="Google Shape;437;p39">
            <a:extLst>
              <a:ext uri="{FF2B5EF4-FFF2-40B4-BE49-F238E27FC236}">
                <a16:creationId xmlns:a16="http://schemas.microsoft.com/office/drawing/2014/main" id="{C8EDF8E9-EE8E-44A5-8A8F-14812BCF4EBE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8;p39">
            <a:extLst>
              <a:ext uri="{FF2B5EF4-FFF2-40B4-BE49-F238E27FC236}">
                <a16:creationId xmlns:a16="http://schemas.microsoft.com/office/drawing/2014/main" id="{803BF912-219D-4361-84A1-1660B4108EF5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929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2"/>
          <p:cNvSpPr txBox="1">
            <a:spLocks noGrp="1"/>
          </p:cNvSpPr>
          <p:nvPr>
            <p:ph type="title"/>
          </p:nvPr>
        </p:nvSpPr>
        <p:spPr>
          <a:xfrm>
            <a:off x="786149" y="308120"/>
            <a:ext cx="5321291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4. </a:t>
            </a:r>
            <a:r>
              <a:rPr lang="en-US" sz="1800" dirty="0"/>
              <a:t>Learning private neural </a:t>
            </a:r>
            <a:br>
              <a:rPr lang="en-US" sz="1800" dirty="0"/>
            </a:br>
            <a:r>
              <a:rPr lang="en-US" sz="1800" dirty="0"/>
              <a:t>language modeling with attentive aggregation. </a:t>
            </a:r>
            <a:endParaRPr dirty="0"/>
          </a:p>
        </p:txBody>
      </p:sp>
      <p:sp>
        <p:nvSpPr>
          <p:cNvPr id="507" name="Google Shape;507;p4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08" name="Google Shape;508;p42"/>
          <p:cNvSpPr/>
          <p:nvPr/>
        </p:nvSpPr>
        <p:spPr>
          <a:xfrm>
            <a:off x="794225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METHOD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FedAtt</a:t>
            </a: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as aggregator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GRU model</a:t>
            </a:r>
          </a:p>
        </p:txBody>
      </p:sp>
      <p:sp>
        <p:nvSpPr>
          <p:cNvPr id="509" name="Google Shape;509;p42"/>
          <p:cNvSpPr/>
          <p:nvPr/>
        </p:nvSpPr>
        <p:spPr>
          <a:xfrm>
            <a:off x="4656792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Introduces attention mechanism for model aggregation</a:t>
            </a:r>
            <a:endParaRPr sz="12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794225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Fewer communication rounds compared to </a:t>
            </a:r>
            <a:r>
              <a:rPr lang="en-US" sz="12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FedAvg</a:t>
            </a: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1" name="Google Shape;511;p42"/>
          <p:cNvSpPr/>
          <p:nvPr/>
        </p:nvSpPr>
        <p:spPr>
          <a:xfrm>
            <a:off x="4614139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None mentioned or could be inferred.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2" name="Google Shape;512;p42"/>
          <p:cNvSpPr/>
          <p:nvPr/>
        </p:nvSpPr>
        <p:spPr>
          <a:xfrm>
            <a:off x="32984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2"/>
          <p:cNvSpPr/>
          <p:nvPr/>
        </p:nvSpPr>
        <p:spPr>
          <a:xfrm rot="5400000">
            <a:off x="34470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 rot="10800000">
            <a:off x="34470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" name="Google Shape;515;p42"/>
          <p:cNvSpPr/>
          <p:nvPr/>
        </p:nvSpPr>
        <p:spPr>
          <a:xfrm rot="-5400000">
            <a:off x="32984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3854926" y="1861577"/>
            <a:ext cx="456724" cy="4468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M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7" name="Google Shape;517;p42"/>
          <p:cNvSpPr/>
          <p:nvPr/>
        </p:nvSpPr>
        <p:spPr>
          <a:xfrm>
            <a:off x="4844894" y="1869297"/>
            <a:ext cx="457356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P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8" name="Google Shape;518;p42"/>
          <p:cNvSpPr/>
          <p:nvPr/>
        </p:nvSpPr>
        <p:spPr>
          <a:xfrm>
            <a:off x="3820340" y="2942299"/>
            <a:ext cx="398360" cy="4514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16" name="Google Shape;517;p42">
            <a:extLst>
              <a:ext uri="{FF2B5EF4-FFF2-40B4-BE49-F238E27FC236}">
                <a16:creationId xmlns:a16="http://schemas.microsoft.com/office/drawing/2014/main" id="{CAE6C128-046D-4FD7-A68D-ECC3E9AE2541}"/>
              </a:ext>
            </a:extLst>
          </p:cNvPr>
          <p:cNvSpPr/>
          <p:nvPr/>
        </p:nvSpPr>
        <p:spPr>
          <a:xfrm>
            <a:off x="4824524" y="3021723"/>
            <a:ext cx="643552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W</a:t>
            </a:r>
          </a:p>
        </p:txBody>
      </p:sp>
      <p:sp>
        <p:nvSpPr>
          <p:cNvPr id="17" name="Google Shape;433;p39">
            <a:extLst>
              <a:ext uri="{FF2B5EF4-FFF2-40B4-BE49-F238E27FC236}">
                <a16:creationId xmlns:a16="http://schemas.microsoft.com/office/drawing/2014/main" id="{E58E22FF-BC08-49A7-855D-23CD9AC67582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433;p39">
            <a:extLst>
              <a:ext uri="{FF2B5EF4-FFF2-40B4-BE49-F238E27FC236}">
                <a16:creationId xmlns:a16="http://schemas.microsoft.com/office/drawing/2014/main" id="{B3772BC8-2E78-4D72-ADAC-8CF2C8CB41AF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434;p39">
            <a:extLst>
              <a:ext uri="{FF2B5EF4-FFF2-40B4-BE49-F238E27FC236}">
                <a16:creationId xmlns:a16="http://schemas.microsoft.com/office/drawing/2014/main" id="{185837C9-FE2F-4F88-9E74-294F2F1B6FD5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435;p39">
            <a:extLst>
              <a:ext uri="{FF2B5EF4-FFF2-40B4-BE49-F238E27FC236}">
                <a16:creationId xmlns:a16="http://schemas.microsoft.com/office/drawing/2014/main" id="{8D4478B3-B0EA-4FE7-8726-E1A4645D5D7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6;p39">
            <a:extLst>
              <a:ext uri="{FF2B5EF4-FFF2-40B4-BE49-F238E27FC236}">
                <a16:creationId xmlns:a16="http://schemas.microsoft.com/office/drawing/2014/main" id="{EAA42264-0597-49D0-A265-36E35B8D19DE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" name="Google Shape;437;p39">
            <a:extLst>
              <a:ext uri="{FF2B5EF4-FFF2-40B4-BE49-F238E27FC236}">
                <a16:creationId xmlns:a16="http://schemas.microsoft.com/office/drawing/2014/main" id="{C8EDF8E9-EE8E-44A5-8A8F-14812BCF4EBE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8;p39">
            <a:extLst>
              <a:ext uri="{FF2B5EF4-FFF2-40B4-BE49-F238E27FC236}">
                <a16:creationId xmlns:a16="http://schemas.microsoft.com/office/drawing/2014/main" id="{803BF912-219D-4361-84A1-1660B4108EF5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34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7701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13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6EFA5B8-6903-4F49-AA55-B107998E8D27}"/>
              </a:ext>
            </a:extLst>
          </p:cNvPr>
          <p:cNvSpPr txBox="1">
            <a:spLocks/>
          </p:cNvSpPr>
          <p:nvPr/>
        </p:nvSpPr>
        <p:spPr>
          <a:xfrm>
            <a:off x="1553575" y="608154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Results</a:t>
            </a:r>
          </a:p>
        </p:txBody>
      </p:sp>
      <p:sp>
        <p:nvSpPr>
          <p:cNvPr id="26" name="Google Shape;433;p39">
            <a:extLst>
              <a:ext uri="{FF2B5EF4-FFF2-40B4-BE49-F238E27FC236}">
                <a16:creationId xmlns:a16="http://schemas.microsoft.com/office/drawing/2014/main" id="{0C4968A3-00A9-4A1B-9205-2ED4CF5AD17D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" name="Google Shape;433;p39">
            <a:extLst>
              <a:ext uri="{FF2B5EF4-FFF2-40B4-BE49-F238E27FC236}">
                <a16:creationId xmlns:a16="http://schemas.microsoft.com/office/drawing/2014/main" id="{848FF9E5-A280-4A53-A87D-5D7512DEA55A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434;p39">
            <a:extLst>
              <a:ext uri="{FF2B5EF4-FFF2-40B4-BE49-F238E27FC236}">
                <a16:creationId xmlns:a16="http://schemas.microsoft.com/office/drawing/2014/main" id="{9529663F-06DC-4D7F-89E3-F20762D90EE9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Google Shape;435;p39">
            <a:extLst>
              <a:ext uri="{FF2B5EF4-FFF2-40B4-BE49-F238E27FC236}">
                <a16:creationId xmlns:a16="http://schemas.microsoft.com/office/drawing/2014/main" id="{70E054F5-9CDC-4D95-9E04-6DCCB0D7805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" name="Google Shape;436;p39">
            <a:extLst>
              <a:ext uri="{FF2B5EF4-FFF2-40B4-BE49-F238E27FC236}">
                <a16:creationId xmlns:a16="http://schemas.microsoft.com/office/drawing/2014/main" id="{847BE877-70E9-473D-86F7-B5B06F3C8E94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Google Shape;437;p39">
            <a:extLst>
              <a:ext uri="{FF2B5EF4-FFF2-40B4-BE49-F238E27FC236}">
                <a16:creationId xmlns:a16="http://schemas.microsoft.com/office/drawing/2014/main" id="{0D370580-1ADC-415F-BA9A-F5F89F1D09BF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Google Shape;438;p39">
            <a:extLst>
              <a:ext uri="{FF2B5EF4-FFF2-40B4-BE49-F238E27FC236}">
                <a16:creationId xmlns:a16="http://schemas.microsoft.com/office/drawing/2014/main" id="{71E5885F-D005-41F3-9646-6DF3773C7C87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BFCC6C-830A-4D6D-804E-F38FCAFDE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92" y="1453667"/>
            <a:ext cx="3714720" cy="10650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75173F-FF80-4B7E-A64D-F3150EE7D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5795" y="2571750"/>
            <a:ext cx="3153382" cy="20995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1CF5E3-8563-4C44-AC7D-85438557A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292" y="2763689"/>
            <a:ext cx="3802208" cy="20133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E2CE74-C31F-4016-9EDD-B91C342D8F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2052" y="1579321"/>
            <a:ext cx="3838575" cy="8667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DB6FBB-EC28-4651-8DD9-00DD18517C54}"/>
              </a:ext>
            </a:extLst>
          </p:cNvPr>
          <p:cNvSpPr txBox="1"/>
          <p:nvPr/>
        </p:nvSpPr>
        <p:spPr>
          <a:xfrm>
            <a:off x="1792586" y="2521591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Table 1 </a:t>
            </a:r>
          </a:p>
          <a:p>
            <a:pPr algn="ctr"/>
            <a:r>
              <a:rPr lang="en-US" sz="700" dirty="0">
                <a:solidFill>
                  <a:schemeClr val="tx1"/>
                </a:solidFill>
              </a:rPr>
              <a:t>Source </a:t>
            </a:r>
            <a:r>
              <a:rPr lang="en-US" sz="700" dirty="0">
                <a:solidFill>
                  <a:srgbClr val="00CCFF"/>
                </a:solidFill>
              </a:rPr>
              <a:t>[1]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D8A7CB-475A-48BD-A185-58184BF610E5}"/>
              </a:ext>
            </a:extLst>
          </p:cNvPr>
          <p:cNvSpPr txBox="1"/>
          <p:nvPr/>
        </p:nvSpPr>
        <p:spPr>
          <a:xfrm>
            <a:off x="1698299" y="4777011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Figure 1 Source </a:t>
            </a:r>
            <a:r>
              <a:rPr lang="en-US" sz="700" dirty="0">
                <a:solidFill>
                  <a:srgbClr val="00CCFF"/>
                </a:solidFill>
              </a:rPr>
              <a:t>[4]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B34DC3-46B3-4468-B7D3-31C2B92D9329}"/>
              </a:ext>
            </a:extLst>
          </p:cNvPr>
          <p:cNvSpPr txBox="1"/>
          <p:nvPr/>
        </p:nvSpPr>
        <p:spPr>
          <a:xfrm>
            <a:off x="6270257" y="2311347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Table 2 </a:t>
            </a:r>
          </a:p>
          <a:p>
            <a:pPr algn="ctr"/>
            <a:r>
              <a:rPr lang="en-US" sz="700" dirty="0"/>
              <a:t>Source </a:t>
            </a:r>
            <a:r>
              <a:rPr lang="en-US" sz="700" dirty="0">
                <a:solidFill>
                  <a:srgbClr val="00CCFF"/>
                </a:solidFill>
              </a:rPr>
              <a:t>[2]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177C69-0826-437B-88AC-6E263F5533ED}"/>
              </a:ext>
            </a:extLst>
          </p:cNvPr>
          <p:cNvSpPr txBox="1"/>
          <p:nvPr/>
        </p:nvSpPr>
        <p:spPr>
          <a:xfrm>
            <a:off x="6093628" y="4779408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Figure 2 </a:t>
            </a:r>
          </a:p>
          <a:p>
            <a:pPr algn="ctr"/>
            <a:r>
              <a:rPr lang="en-US" sz="700" dirty="0"/>
              <a:t>Source </a:t>
            </a:r>
            <a:r>
              <a:rPr lang="en-US" sz="700" dirty="0">
                <a:solidFill>
                  <a:srgbClr val="00CCFF"/>
                </a:solidFill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01401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7701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14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6EFA5B8-6903-4F49-AA55-B107998E8D27}"/>
              </a:ext>
            </a:extLst>
          </p:cNvPr>
          <p:cNvSpPr txBox="1">
            <a:spLocks/>
          </p:cNvSpPr>
          <p:nvPr/>
        </p:nvSpPr>
        <p:spPr>
          <a:xfrm>
            <a:off x="1553575" y="608154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Conclusion + Discussion</a:t>
            </a:r>
          </a:p>
        </p:txBody>
      </p:sp>
      <p:sp>
        <p:nvSpPr>
          <p:cNvPr id="26" name="Google Shape;433;p39">
            <a:extLst>
              <a:ext uri="{FF2B5EF4-FFF2-40B4-BE49-F238E27FC236}">
                <a16:creationId xmlns:a16="http://schemas.microsoft.com/office/drawing/2014/main" id="{0C4968A3-00A9-4A1B-9205-2ED4CF5AD17D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" name="Google Shape;433;p39">
            <a:extLst>
              <a:ext uri="{FF2B5EF4-FFF2-40B4-BE49-F238E27FC236}">
                <a16:creationId xmlns:a16="http://schemas.microsoft.com/office/drawing/2014/main" id="{848FF9E5-A280-4A53-A87D-5D7512DEA55A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434;p39">
            <a:extLst>
              <a:ext uri="{FF2B5EF4-FFF2-40B4-BE49-F238E27FC236}">
                <a16:creationId xmlns:a16="http://schemas.microsoft.com/office/drawing/2014/main" id="{9529663F-06DC-4D7F-89E3-F20762D90EE9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Google Shape;435;p39">
            <a:extLst>
              <a:ext uri="{FF2B5EF4-FFF2-40B4-BE49-F238E27FC236}">
                <a16:creationId xmlns:a16="http://schemas.microsoft.com/office/drawing/2014/main" id="{70E054F5-9CDC-4D95-9E04-6DCCB0D7805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" name="Google Shape;436;p39">
            <a:extLst>
              <a:ext uri="{FF2B5EF4-FFF2-40B4-BE49-F238E27FC236}">
                <a16:creationId xmlns:a16="http://schemas.microsoft.com/office/drawing/2014/main" id="{847BE877-70E9-473D-86F7-B5B06F3C8E94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Google Shape;437;p39">
            <a:extLst>
              <a:ext uri="{FF2B5EF4-FFF2-40B4-BE49-F238E27FC236}">
                <a16:creationId xmlns:a16="http://schemas.microsoft.com/office/drawing/2014/main" id="{0D370580-1ADC-415F-BA9A-F5F89F1D09BF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Google Shape;438;p39">
            <a:extLst>
              <a:ext uri="{FF2B5EF4-FFF2-40B4-BE49-F238E27FC236}">
                <a16:creationId xmlns:a16="http://schemas.microsoft.com/office/drawing/2014/main" id="{71E5885F-D005-41F3-9646-6DF3773C7C87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FF1E21-1969-48B1-9A01-FB0E3772C9BC}"/>
              </a:ext>
            </a:extLst>
          </p:cNvPr>
          <p:cNvSpPr txBox="1"/>
          <p:nvPr/>
        </p:nvSpPr>
        <p:spPr>
          <a:xfrm>
            <a:off x="875357" y="1594909"/>
            <a:ext cx="69013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Conclusion + Discussion</a:t>
            </a:r>
          </a:p>
          <a:p>
            <a:pPr marL="361950" indent="-285750"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</a:rPr>
              <a:t>4 approaches solve 4 different problems</a:t>
            </a:r>
          </a:p>
          <a:p>
            <a:pPr marL="361950" indent="-285750"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</a:rPr>
              <a:t>Outperform server-based trained results without exposing any data.</a:t>
            </a:r>
          </a:p>
          <a:p>
            <a:pPr marL="361950" indent="-285750"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</a:rPr>
              <a:t>¾ models reduce parameters size using CIFG</a:t>
            </a:r>
          </a:p>
          <a:p>
            <a:pPr marL="361950" indent="-285750"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chemeClr val="tx1"/>
                </a:solidFill>
                <a:latin typeface="+mn-lt"/>
                <a:ea typeface="Source Sans Pro"/>
                <a:sym typeface="Source Sans Pro"/>
              </a:rPr>
              <a:t>FedAtt</a:t>
            </a: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</a:rPr>
              <a:t> reduces communication rounds solving the latency issue.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9DE899-2613-4BB0-9FC5-61258C0ABC95}"/>
              </a:ext>
            </a:extLst>
          </p:cNvPr>
          <p:cNvSpPr txBox="1"/>
          <p:nvPr/>
        </p:nvSpPr>
        <p:spPr>
          <a:xfrm>
            <a:off x="875357" y="3315895"/>
            <a:ext cx="64272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Research Gaps</a:t>
            </a:r>
          </a:p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No transformer-based LM in federated learning settings.</a:t>
            </a:r>
          </a:p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Lack of use of advanced privacy and data preserving techniques for securing users data</a:t>
            </a:r>
            <a:endParaRPr lang="en-US" b="1" dirty="0">
              <a:solidFill>
                <a:schemeClr val="tx1"/>
              </a:solidFill>
              <a:latin typeface="+mn-lt"/>
              <a:ea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063517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7701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15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6EFA5B8-6903-4F49-AA55-B107998E8D27}"/>
              </a:ext>
            </a:extLst>
          </p:cNvPr>
          <p:cNvSpPr txBox="1">
            <a:spLocks/>
          </p:cNvSpPr>
          <p:nvPr/>
        </p:nvSpPr>
        <p:spPr>
          <a:xfrm>
            <a:off x="1553575" y="312062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3600" b="0" dirty="0">
                <a:latin typeface="Montserrat" panose="00000500000000000000" pitchFamily="2" charset="0"/>
              </a:rPr>
              <a:t>References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9DE899-2613-4BB0-9FC5-61258C0ABC95}"/>
              </a:ext>
            </a:extLst>
          </p:cNvPr>
          <p:cNvSpPr txBox="1"/>
          <p:nvPr/>
        </p:nvSpPr>
        <p:spPr>
          <a:xfrm>
            <a:off x="884424" y="1157575"/>
            <a:ext cx="737515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A. Hard, et al. Federated learning for mobile keyboard prediction. 2018.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S. Ramaswamy, et al. Federated learning for emoji prediction in a mobile keyboard. 2019.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M. Chen, et al. Federated learning of out-of-vocabulary words. 2019.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S. Ji, et al. Learning private neural language modeling with attentive aggregation. 2019.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 err="1"/>
              <a:t>K.Greff</a:t>
            </a:r>
            <a:r>
              <a:rPr lang="en-US" dirty="0"/>
              <a:t>, et al. </a:t>
            </a:r>
            <a:r>
              <a:rPr lang="en-US" dirty="0" err="1"/>
              <a:t>Lstm</a:t>
            </a:r>
            <a:r>
              <a:rPr lang="en-US" dirty="0"/>
              <a:t>: A search space odyssey. 2016.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M. </a:t>
            </a:r>
            <a:r>
              <a:rPr lang="en-US" dirty="0" err="1"/>
              <a:t>Mohri</a:t>
            </a:r>
            <a:r>
              <a:rPr lang="en-US" dirty="0"/>
              <a:t>. Finite-state transducers in language and speech processing. 1997.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/>
              <a:t>S. Yu, et al. An embedded deep learning based word prediction. 2017.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  <a:hlinkClick r:id="rId3"/>
              </a:rPr>
              <a:t>https://ai.googleblog.com/2017/04/federated-learning-collaborative.html</a:t>
            </a:r>
            <a:endParaRPr lang="en-US" dirty="0">
              <a:solidFill>
                <a:schemeClr val="tx1"/>
              </a:solidFill>
              <a:latin typeface="+mn-lt"/>
              <a:ea typeface="Source Sans Pro"/>
              <a:sym typeface="Source Sans Pro"/>
            </a:endParaRP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Source Sans Pro"/>
                <a:sym typeface="Source Sans Pro"/>
                <a:hlinkClick r:id="rId4"/>
              </a:rPr>
              <a:t>https://www.tensorflow.org/federated</a:t>
            </a:r>
            <a:r>
              <a:rPr lang="en-US" dirty="0"/>
              <a:t>.</a:t>
            </a:r>
          </a:p>
          <a:p>
            <a:pPr marL="419100" indent="-342900">
              <a:spcBef>
                <a:spcPts val="600"/>
              </a:spcBef>
              <a:buClrTx/>
              <a:buSzPct val="100000"/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006572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ctrTitle" idx="4294967295"/>
          </p:nvPr>
        </p:nvSpPr>
        <p:spPr>
          <a:xfrm>
            <a:off x="685800" y="655879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/>
              <a:t>Thank you</a:t>
            </a:r>
          </a:p>
        </p:txBody>
      </p:sp>
      <p:sp>
        <p:nvSpPr>
          <p:cNvPr id="248" name="Google Shape;248;p27"/>
          <p:cNvSpPr txBox="1">
            <a:spLocks noGrp="1"/>
          </p:cNvSpPr>
          <p:nvPr>
            <p:ph type="subTitle" idx="4294967295"/>
          </p:nvPr>
        </p:nvSpPr>
        <p:spPr>
          <a:xfrm>
            <a:off x="563880" y="3797996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Muhammad Umar Salman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umar.salman@mbzaui.ac.ae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249" name="Google Shape;249;p2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5" name="Google Shape;247;p27">
            <a:extLst>
              <a:ext uri="{FF2B5EF4-FFF2-40B4-BE49-F238E27FC236}">
                <a16:creationId xmlns:a16="http://schemas.microsoft.com/office/drawing/2014/main" id="{C7D858B1-BA58-4D46-8DAF-E7AFD6A0E1C8}"/>
              </a:ext>
            </a:extLst>
          </p:cNvPr>
          <p:cNvSpPr txBox="1">
            <a:spLocks/>
          </p:cNvSpPr>
          <p:nvPr/>
        </p:nvSpPr>
        <p:spPr>
          <a:xfrm>
            <a:off x="631984" y="2320777"/>
            <a:ext cx="7772400" cy="756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b="1" dirty="0"/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3700-B086-4B31-B171-8B80AC196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9282" y="822955"/>
            <a:ext cx="5832600" cy="845513"/>
          </a:xfrm>
        </p:spPr>
        <p:txBody>
          <a:bodyPr/>
          <a:lstStyle/>
          <a:p>
            <a:pPr algn="ctr"/>
            <a:r>
              <a:rPr lang="en-US" sz="3600" b="0" dirty="0">
                <a:latin typeface="Montserrat" panose="00000500000000000000" pitchFamily="2" charset="0"/>
              </a:rPr>
              <a:t>Agenda</a:t>
            </a:r>
            <a:endParaRPr lang="en-US" b="0" dirty="0">
              <a:latin typeface="Montserrat" panose="00000500000000000000" pitchFamily="2" charset="0"/>
            </a:endParaRPr>
          </a:p>
        </p:txBody>
      </p:sp>
      <p:sp>
        <p:nvSpPr>
          <p:cNvPr id="10" name="AutoShape 18">
            <a:extLst>
              <a:ext uri="{FF2B5EF4-FFF2-40B4-BE49-F238E27FC236}">
                <a16:creationId xmlns:a16="http://schemas.microsoft.com/office/drawing/2014/main" id="{E2BA7421-594B-47E2-A4EA-7E6777DAE8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5792" y="2125631"/>
            <a:ext cx="1432405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defTabSz="914400"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100" b="1" kern="0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Conclusion +  Discussions</a:t>
            </a:r>
          </a:p>
        </p:txBody>
      </p:sp>
      <p:sp>
        <p:nvSpPr>
          <p:cNvPr id="15" name="AutoShape 18">
            <a:extLst>
              <a:ext uri="{FF2B5EF4-FFF2-40B4-BE49-F238E27FC236}">
                <a16:creationId xmlns:a16="http://schemas.microsoft.com/office/drawing/2014/main" id="{A267EE2A-C3AB-4254-B122-C717A8234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6012" y="2125631"/>
            <a:ext cx="1432405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defTabSz="914400"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5" name="AutoShape 18">
            <a:extLst>
              <a:ext uri="{FF2B5EF4-FFF2-40B4-BE49-F238E27FC236}">
                <a16:creationId xmlns:a16="http://schemas.microsoft.com/office/drawing/2014/main" id="{94A1AA93-4B0C-4A43-9A24-9F55CE92F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6232" y="2125631"/>
            <a:ext cx="1432405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defTabSz="914400"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Models</a:t>
            </a:r>
          </a:p>
        </p:txBody>
      </p:sp>
      <p:sp>
        <p:nvSpPr>
          <p:cNvPr id="7" name="AutoShape 18">
            <a:extLst>
              <a:ext uri="{FF2B5EF4-FFF2-40B4-BE49-F238E27FC236}">
                <a16:creationId xmlns:a16="http://schemas.microsoft.com/office/drawing/2014/main" id="{89CECB96-5820-4C83-AB3B-9A4E02F91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6452" y="2125631"/>
            <a:ext cx="1432405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Federated Learning</a:t>
            </a:r>
          </a:p>
        </p:txBody>
      </p:sp>
      <p:sp>
        <p:nvSpPr>
          <p:cNvPr id="8" name="AutoShape 18">
            <a:extLst>
              <a:ext uri="{FF2B5EF4-FFF2-40B4-BE49-F238E27FC236}">
                <a16:creationId xmlns:a16="http://schemas.microsoft.com/office/drawing/2014/main" id="{B0953CA7-61FF-48C7-8DC5-D636349BC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6672" y="2125631"/>
            <a:ext cx="1432405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defTabSz="914400"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200" b="1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Previous Work</a:t>
            </a:r>
            <a:endParaRPr lang="en-US" sz="1200" b="1" kern="0" dirty="0">
              <a:solidFill>
                <a:schemeClr val="bg1"/>
              </a:solidFill>
              <a:latin typeface="Avenir Next LT Pro" panose="020B0504020202020204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9" name="AutoShape 19">
            <a:extLst>
              <a:ext uri="{FF2B5EF4-FFF2-40B4-BE49-F238E27FC236}">
                <a16:creationId xmlns:a16="http://schemas.microsoft.com/office/drawing/2014/main" id="{039DCF6F-E215-476C-A98A-C8A662415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748" y="2125631"/>
            <a:ext cx="1532549" cy="892237"/>
          </a:xfrm>
          <a:prstGeom prst="homePlate">
            <a:avLst>
              <a:gd name="adj" fmla="val 34875"/>
            </a:avLst>
          </a:prstGeom>
          <a:solidFill>
            <a:schemeClr val="accent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 wrap="square" lIns="228600" tIns="91440" bIns="91440" anchor="ctr"/>
          <a:lstStyle/>
          <a:p>
            <a:pPr defTabSz="914400" eaLnBrk="0" fontAlgn="base" hangingPunct="0">
              <a:lnSpc>
                <a:spcPct val="106000"/>
              </a:lnSpc>
              <a:spcBef>
                <a:spcPct val="0"/>
              </a:spcBef>
              <a:spcAft>
                <a:spcPct val="0"/>
              </a:spcAft>
              <a:buClr>
                <a:srgbClr val="800000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venir Next LT Pro" panose="020B0504020202020204" pitchFamily="34" charset="0"/>
                <a:ea typeface="ＭＳ Ｐゴシック" pitchFamily="50" charset="-128"/>
                <a:cs typeface="Arial" panose="020B0604020202020204" pitchFamily="34" charset="0"/>
              </a:rPr>
              <a:t>Introduction</a:t>
            </a:r>
            <a:endParaRPr lang="en-US" sz="1100" b="1" kern="0" dirty="0">
              <a:solidFill>
                <a:schemeClr val="bg1"/>
              </a:solidFill>
              <a:latin typeface="Avenir Next LT Pro" panose="020B0504020202020204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1" name="Google Shape;79;p13">
            <a:extLst>
              <a:ext uri="{FF2B5EF4-FFF2-40B4-BE49-F238E27FC236}">
                <a16:creationId xmlns:a16="http://schemas.microsoft.com/office/drawing/2014/main" id="{2B32BCE6-DD38-49A0-B7A3-8B7715BCAF0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2</a:t>
            </a:fld>
            <a:endParaRPr lang="e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595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12246F-414B-4E24-9B99-2E998153D8B7}"/>
              </a:ext>
            </a:extLst>
          </p:cNvPr>
          <p:cNvSpPr txBox="1">
            <a:spLocks/>
          </p:cNvSpPr>
          <p:nvPr/>
        </p:nvSpPr>
        <p:spPr>
          <a:xfrm>
            <a:off x="1663668" y="513099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Introduction</a:t>
            </a:r>
          </a:p>
        </p:txBody>
      </p:sp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3</a:t>
            </a:fld>
            <a:endParaRPr lang="en" dirty="0">
              <a:solidFill>
                <a:schemeClr val="accen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755B94-0D98-40A2-AFCB-878DF0732E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495" y="1358612"/>
            <a:ext cx="3094277" cy="1740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9FDB5BD-2E3E-4518-A22B-123DEC160BEF}"/>
              </a:ext>
            </a:extLst>
          </p:cNvPr>
          <p:cNvSpPr txBox="1"/>
          <p:nvPr/>
        </p:nvSpPr>
        <p:spPr>
          <a:xfrm>
            <a:off x="1449623" y="1891119"/>
            <a:ext cx="4160550" cy="241604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Most textual data is generated on mobile devices</a:t>
            </a:r>
          </a:p>
          <a:p>
            <a:pPr marL="3619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Improve user experience on virtual keyboard (</a:t>
            </a:r>
            <a:r>
              <a:rPr lang="en-US" dirty="0" err="1"/>
              <a:t>Gboard</a:t>
            </a:r>
            <a:r>
              <a:rPr lang="en-US" dirty="0"/>
              <a:t>)</a:t>
            </a:r>
          </a:p>
          <a:p>
            <a:pPr marL="76200"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Next-word prediction problems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880B6B7-36A9-4047-AA7D-86568FB88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781" y="3440737"/>
            <a:ext cx="1815603" cy="1434661"/>
          </a:xfrm>
          <a:prstGeom prst="rect">
            <a:avLst/>
          </a:prstGeom>
        </p:spPr>
      </p:pic>
      <p:sp>
        <p:nvSpPr>
          <p:cNvPr id="14" name="Google Shape;433;p39">
            <a:extLst>
              <a:ext uri="{FF2B5EF4-FFF2-40B4-BE49-F238E27FC236}">
                <a16:creationId xmlns:a16="http://schemas.microsoft.com/office/drawing/2014/main" id="{F07608BA-6564-4BC1-9B10-9EAA2D4FDC1D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3;p39">
            <a:extLst>
              <a:ext uri="{FF2B5EF4-FFF2-40B4-BE49-F238E27FC236}">
                <a16:creationId xmlns:a16="http://schemas.microsoft.com/office/drawing/2014/main" id="{8251BD88-FF1F-4D9D-BF11-C7595FA3075D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Google Shape;434;p39">
            <a:extLst>
              <a:ext uri="{FF2B5EF4-FFF2-40B4-BE49-F238E27FC236}">
                <a16:creationId xmlns:a16="http://schemas.microsoft.com/office/drawing/2014/main" id="{79CBDF54-83A3-4501-84C0-6FDBE2C90DAC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" name="Google Shape;435;p39">
            <a:extLst>
              <a:ext uri="{FF2B5EF4-FFF2-40B4-BE49-F238E27FC236}">
                <a16:creationId xmlns:a16="http://schemas.microsoft.com/office/drawing/2014/main" id="{EA4C0BEC-E38A-4DA5-86C8-BD2383AF5EAD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" name="Google Shape;436;p39">
            <a:extLst>
              <a:ext uri="{FF2B5EF4-FFF2-40B4-BE49-F238E27FC236}">
                <a16:creationId xmlns:a16="http://schemas.microsoft.com/office/drawing/2014/main" id="{CB8E81D4-3586-40B1-B5BA-66FB515A5A98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" name="Google Shape;437;p39">
            <a:extLst>
              <a:ext uri="{FF2B5EF4-FFF2-40B4-BE49-F238E27FC236}">
                <a16:creationId xmlns:a16="http://schemas.microsoft.com/office/drawing/2014/main" id="{5DCB645D-5D2F-4697-B9DF-4E497929C3B1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438;p39">
            <a:extLst>
              <a:ext uri="{FF2B5EF4-FFF2-40B4-BE49-F238E27FC236}">
                <a16:creationId xmlns:a16="http://schemas.microsoft.com/office/drawing/2014/main" id="{C4F51172-FA23-4455-9F9A-570F220A189D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6863E7-3C3B-4FA7-B85F-EFDB50DEA936}"/>
              </a:ext>
            </a:extLst>
          </p:cNvPr>
          <p:cNvSpPr txBox="1"/>
          <p:nvPr/>
        </p:nvSpPr>
        <p:spPr>
          <a:xfrm>
            <a:off x="6996612" y="3132960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Figure 1 </a:t>
            </a:r>
          </a:p>
          <a:p>
            <a:pPr algn="ctr"/>
            <a:r>
              <a:rPr lang="en-US" sz="700" dirty="0"/>
              <a:t>Source </a:t>
            </a:r>
            <a:r>
              <a:rPr lang="en-US" sz="700" dirty="0">
                <a:solidFill>
                  <a:srgbClr val="00CCFF"/>
                </a:solidFill>
              </a:rPr>
              <a:t>[8]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F409FA-92D2-4FE1-88E8-A125D7B759A5}"/>
              </a:ext>
            </a:extLst>
          </p:cNvPr>
          <p:cNvSpPr txBox="1"/>
          <p:nvPr/>
        </p:nvSpPr>
        <p:spPr>
          <a:xfrm>
            <a:off x="6269403" y="4792762"/>
            <a:ext cx="79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Figure 2 </a:t>
            </a:r>
          </a:p>
          <a:p>
            <a:pPr algn="ctr"/>
            <a:r>
              <a:rPr lang="en-US" sz="700" dirty="0"/>
              <a:t>Source </a:t>
            </a:r>
            <a:r>
              <a:rPr lang="en-US" sz="700" dirty="0">
                <a:solidFill>
                  <a:srgbClr val="00CCFF"/>
                </a:solidFill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77833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12246F-414B-4E24-9B99-2E998153D8B7}"/>
              </a:ext>
            </a:extLst>
          </p:cNvPr>
          <p:cNvSpPr txBox="1">
            <a:spLocks/>
          </p:cNvSpPr>
          <p:nvPr/>
        </p:nvSpPr>
        <p:spPr>
          <a:xfrm>
            <a:off x="1655700" y="857251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Previous Work</a:t>
            </a:r>
          </a:p>
        </p:txBody>
      </p:sp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4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FDB5BD-2E3E-4518-A22B-123DEC160BEF}"/>
              </a:ext>
            </a:extLst>
          </p:cNvPr>
          <p:cNvSpPr txBox="1"/>
          <p:nvPr/>
        </p:nvSpPr>
        <p:spPr>
          <a:xfrm>
            <a:off x="1397547" y="3059203"/>
            <a:ext cx="4160550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22F91-4A89-46A9-BD85-A2681D31082A}"/>
              </a:ext>
            </a:extLst>
          </p:cNvPr>
          <p:cNvSpPr txBox="1"/>
          <p:nvPr/>
        </p:nvSpPr>
        <p:spPr>
          <a:xfrm>
            <a:off x="1397547" y="1820403"/>
            <a:ext cx="6616120" cy="300082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76200">
              <a:spcBef>
                <a:spcPts val="600"/>
              </a:spcBef>
              <a:buClr>
                <a:schemeClr val="accent1"/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Work</a:t>
            </a: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Previously </a:t>
            </a:r>
            <a:r>
              <a:rPr lang="en-US" dirty="0" err="1"/>
              <a:t>Gboard</a:t>
            </a:r>
            <a:r>
              <a:rPr lang="en-US" dirty="0"/>
              <a:t> made prediction through a word n-gram finite state transducer (FST) </a:t>
            </a:r>
            <a:r>
              <a:rPr lang="en-US" u="sng" dirty="0"/>
              <a:t>1997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[6]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 err="1"/>
              <a:t>Incease</a:t>
            </a:r>
            <a:r>
              <a:rPr lang="en-US" dirty="0"/>
              <a:t> use of RNN-LMs with the advancement of deep learning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76200">
              <a:spcBef>
                <a:spcPts val="600"/>
              </a:spcBef>
              <a:buClr>
                <a:schemeClr val="accent1"/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Drawback</a:t>
            </a: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State-of-the-art RNN-LMs require 50MB+ memory to store 25M parameters</a:t>
            </a:r>
          </a:p>
          <a:p>
            <a:pPr marL="361950" indent="-285750">
              <a:spcBef>
                <a:spcPts val="6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On-device don’t have enough compute or memory capacity to support such large model parameters.</a:t>
            </a:r>
          </a:p>
          <a:p>
            <a:pPr marL="3619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2" name="Google Shape;433;p39">
            <a:extLst>
              <a:ext uri="{FF2B5EF4-FFF2-40B4-BE49-F238E27FC236}">
                <a16:creationId xmlns:a16="http://schemas.microsoft.com/office/drawing/2014/main" id="{7D5FC0C3-F155-4592-B45E-1177FB2700A2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" name="Google Shape;433;p39">
            <a:extLst>
              <a:ext uri="{FF2B5EF4-FFF2-40B4-BE49-F238E27FC236}">
                <a16:creationId xmlns:a16="http://schemas.microsoft.com/office/drawing/2014/main" id="{5D2B1C53-A2AF-47D9-AE7A-07C5F964B016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4;p39">
            <a:extLst>
              <a:ext uri="{FF2B5EF4-FFF2-40B4-BE49-F238E27FC236}">
                <a16:creationId xmlns:a16="http://schemas.microsoft.com/office/drawing/2014/main" id="{69FF8779-B46B-4C75-97CC-5234C79F83E8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5;p39">
            <a:extLst>
              <a:ext uri="{FF2B5EF4-FFF2-40B4-BE49-F238E27FC236}">
                <a16:creationId xmlns:a16="http://schemas.microsoft.com/office/drawing/2014/main" id="{88BEF2E9-5726-49E0-89AA-9FDDFD9B6DD1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Google Shape;436;p39">
            <a:extLst>
              <a:ext uri="{FF2B5EF4-FFF2-40B4-BE49-F238E27FC236}">
                <a16:creationId xmlns:a16="http://schemas.microsoft.com/office/drawing/2014/main" id="{EF95DCEB-964B-40EA-9659-9FE7F40B253F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" name="Google Shape;437;p39">
            <a:extLst>
              <a:ext uri="{FF2B5EF4-FFF2-40B4-BE49-F238E27FC236}">
                <a16:creationId xmlns:a16="http://schemas.microsoft.com/office/drawing/2014/main" id="{F1DEE9A9-6223-468B-8CFA-D9F72D489C02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" name="Google Shape;438;p39">
            <a:extLst>
              <a:ext uri="{FF2B5EF4-FFF2-40B4-BE49-F238E27FC236}">
                <a16:creationId xmlns:a16="http://schemas.microsoft.com/office/drawing/2014/main" id="{D50F0E66-8F9F-4AB4-B9D8-B6B54964E4A7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905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5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FDB5BD-2E3E-4518-A22B-123DEC160BEF}"/>
              </a:ext>
            </a:extLst>
          </p:cNvPr>
          <p:cNvSpPr txBox="1"/>
          <p:nvPr/>
        </p:nvSpPr>
        <p:spPr>
          <a:xfrm>
            <a:off x="1397547" y="3059203"/>
            <a:ext cx="4160550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22F91-4A89-46A9-BD85-A2681D31082A}"/>
              </a:ext>
            </a:extLst>
          </p:cNvPr>
          <p:cNvSpPr txBox="1"/>
          <p:nvPr/>
        </p:nvSpPr>
        <p:spPr>
          <a:xfrm>
            <a:off x="1397547" y="1680170"/>
            <a:ext cx="6778936" cy="241604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Work</a:t>
            </a:r>
            <a:endParaRPr lang="en-US" dirty="0"/>
          </a:p>
          <a:p>
            <a:pPr marL="3619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To deal with compute and storage bottlenecks an embedded deep learning based word prediction method was introduced in </a:t>
            </a:r>
            <a:r>
              <a:rPr lang="en-US" u="sng" dirty="0"/>
              <a:t>2017</a:t>
            </a:r>
            <a:r>
              <a:rPr lang="en-US" dirty="0"/>
              <a:t>.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[7]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Their model size was 7.40MB and had an average prediction time of 6.47ms</a:t>
            </a:r>
          </a:p>
          <a:p>
            <a:pPr marL="3619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  <a:p>
            <a:pPr marL="76200"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Drawback</a:t>
            </a:r>
            <a:endParaRPr lang="en-US" dirty="0"/>
          </a:p>
          <a:p>
            <a:pPr marL="3619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/>
              <a:t>However, there was still the issue of sensitive data leaving the device of the user to train models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tx1">
                  <a:lumMod val="25000"/>
                  <a:lumOff val="75000"/>
                </a:schemeClr>
              </a:buClr>
              <a:buSzPct val="100000"/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1" name="Google Shape;433;p39">
            <a:extLst>
              <a:ext uri="{FF2B5EF4-FFF2-40B4-BE49-F238E27FC236}">
                <a16:creationId xmlns:a16="http://schemas.microsoft.com/office/drawing/2014/main" id="{108A3959-089A-4061-B2E4-767582CEF288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" name="Google Shape;433;p39">
            <a:extLst>
              <a:ext uri="{FF2B5EF4-FFF2-40B4-BE49-F238E27FC236}">
                <a16:creationId xmlns:a16="http://schemas.microsoft.com/office/drawing/2014/main" id="{5EF9EACA-1AC5-490E-B288-52672BCDC020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" name="Google Shape;434;p39">
            <a:extLst>
              <a:ext uri="{FF2B5EF4-FFF2-40B4-BE49-F238E27FC236}">
                <a16:creationId xmlns:a16="http://schemas.microsoft.com/office/drawing/2014/main" id="{D571DA47-3BEE-4B95-97CE-E320AD57E270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5;p39">
            <a:extLst>
              <a:ext uri="{FF2B5EF4-FFF2-40B4-BE49-F238E27FC236}">
                <a16:creationId xmlns:a16="http://schemas.microsoft.com/office/drawing/2014/main" id="{9B5E2DF4-1974-4949-BC51-A089F148ECEC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6;p39">
            <a:extLst>
              <a:ext uri="{FF2B5EF4-FFF2-40B4-BE49-F238E27FC236}">
                <a16:creationId xmlns:a16="http://schemas.microsoft.com/office/drawing/2014/main" id="{80286F81-6EA6-4A6E-B1AF-1F7A514D2C64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Google Shape;437;p39">
            <a:extLst>
              <a:ext uri="{FF2B5EF4-FFF2-40B4-BE49-F238E27FC236}">
                <a16:creationId xmlns:a16="http://schemas.microsoft.com/office/drawing/2014/main" id="{A1EAA081-6714-4BFB-B66F-8C46A3480554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" name="Google Shape;438;p39">
            <a:extLst>
              <a:ext uri="{FF2B5EF4-FFF2-40B4-BE49-F238E27FC236}">
                <a16:creationId xmlns:a16="http://schemas.microsoft.com/office/drawing/2014/main" id="{63A04178-161B-4D98-B648-CD12BAB69553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7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6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22F91-4A89-46A9-BD85-A2681D31082A}"/>
              </a:ext>
            </a:extLst>
          </p:cNvPr>
          <p:cNvSpPr txBox="1"/>
          <p:nvPr/>
        </p:nvSpPr>
        <p:spPr>
          <a:xfrm>
            <a:off x="1397805" y="1770428"/>
            <a:ext cx="6778936" cy="81560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Motivation</a:t>
            </a:r>
          </a:p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dirty="0"/>
              <a:t>To train </a:t>
            </a:r>
            <a:r>
              <a:rPr lang="en-US" dirty="0">
                <a:solidFill>
                  <a:srgbClr val="FF0000"/>
                </a:solidFill>
              </a:rPr>
              <a:t>effective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efficient</a:t>
            </a:r>
            <a:r>
              <a:rPr lang="en-US" dirty="0"/>
              <a:t> language models on edge devices </a:t>
            </a:r>
            <a:r>
              <a:rPr lang="en-US" dirty="0">
                <a:solidFill>
                  <a:srgbClr val="FF0000"/>
                </a:solidFill>
              </a:rPr>
              <a:t>without exposing</a:t>
            </a:r>
            <a:r>
              <a:rPr lang="en-US" dirty="0"/>
              <a:t> a users private data to a centralized server.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154F04-0889-4620-A6F8-B4616A701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578" y="2743321"/>
            <a:ext cx="1966909" cy="12540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612872-90D0-48EF-9CB0-8CE9F3A18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723" y="2654550"/>
            <a:ext cx="941545" cy="140000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84C2B9B-8CB3-400C-8787-B3DE14005976}"/>
              </a:ext>
            </a:extLst>
          </p:cNvPr>
          <p:cNvSpPr txBox="1"/>
          <p:nvPr/>
        </p:nvSpPr>
        <p:spPr>
          <a:xfrm>
            <a:off x="2941301" y="3985364"/>
            <a:ext cx="7414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Figure 1</a:t>
            </a:r>
          </a:p>
          <a:p>
            <a:pPr algn="ctr"/>
            <a:r>
              <a:rPr lang="en-US" sz="800" dirty="0"/>
              <a:t>Source </a:t>
            </a:r>
            <a:r>
              <a:rPr lang="en-US" sz="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  <a:endParaRPr lang="en-US" sz="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FA172E-A37C-472F-BE5F-1FEDB36BF807}"/>
              </a:ext>
            </a:extLst>
          </p:cNvPr>
          <p:cNvSpPr txBox="1"/>
          <p:nvPr/>
        </p:nvSpPr>
        <p:spPr>
          <a:xfrm>
            <a:off x="5298764" y="3988937"/>
            <a:ext cx="7414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Figure 2</a:t>
            </a:r>
          </a:p>
          <a:p>
            <a:pPr algn="ctr"/>
            <a:r>
              <a:rPr lang="en-US" sz="800" dirty="0"/>
              <a:t>Source </a:t>
            </a:r>
            <a:r>
              <a:rPr lang="en-US" sz="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2ADA3B-D456-46E6-BE3F-7C76372D3C5F}"/>
              </a:ext>
            </a:extLst>
          </p:cNvPr>
          <p:cNvSpPr txBox="1"/>
          <p:nvPr/>
        </p:nvSpPr>
        <p:spPr>
          <a:xfrm>
            <a:off x="2865220" y="4466387"/>
            <a:ext cx="1346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800" dirty="0"/>
              <a:t>Effective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/>
              <a:t>Efficient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9CD3D-A563-4911-8E85-A9DE4FAE0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3983" y="4503579"/>
            <a:ext cx="147094" cy="147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D68F4B-F998-4EA8-A2BD-E3403D198B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2762" y="4672207"/>
            <a:ext cx="124269" cy="12708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58468EA-6571-48C4-88E2-3E7D21460F83}"/>
              </a:ext>
            </a:extLst>
          </p:cNvPr>
          <p:cNvSpPr txBox="1"/>
          <p:nvPr/>
        </p:nvSpPr>
        <p:spPr>
          <a:xfrm>
            <a:off x="5129173" y="4466818"/>
            <a:ext cx="1346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800" dirty="0"/>
              <a:t>Effective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dirty="0"/>
              <a:t>Efficient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C6027DE-1249-4F8A-8B7A-983096EE6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813" y="4650673"/>
            <a:ext cx="147094" cy="14709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191D357-403A-4AE5-9CE6-93C9E744D5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8090" y="4539934"/>
            <a:ext cx="124269" cy="127080"/>
          </a:xfrm>
          <a:prstGeom prst="rect">
            <a:avLst/>
          </a:prstGeom>
        </p:spPr>
      </p:pic>
      <p:sp>
        <p:nvSpPr>
          <p:cNvPr id="34" name="Google Shape;433;p39">
            <a:extLst>
              <a:ext uri="{FF2B5EF4-FFF2-40B4-BE49-F238E27FC236}">
                <a16:creationId xmlns:a16="http://schemas.microsoft.com/office/drawing/2014/main" id="{4CCE3A21-7E64-4D9C-A849-47DF2B7ADE5A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" name="Google Shape;433;p39">
            <a:extLst>
              <a:ext uri="{FF2B5EF4-FFF2-40B4-BE49-F238E27FC236}">
                <a16:creationId xmlns:a16="http://schemas.microsoft.com/office/drawing/2014/main" id="{E48F2959-A87A-4E4B-984C-01A1CB3297A2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6" name="Google Shape;434;p39">
            <a:extLst>
              <a:ext uri="{FF2B5EF4-FFF2-40B4-BE49-F238E27FC236}">
                <a16:creationId xmlns:a16="http://schemas.microsoft.com/office/drawing/2014/main" id="{B0FA7EE0-FBE1-4CB4-B470-944A9E9FDCCC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" name="Google Shape;435;p39">
            <a:extLst>
              <a:ext uri="{FF2B5EF4-FFF2-40B4-BE49-F238E27FC236}">
                <a16:creationId xmlns:a16="http://schemas.microsoft.com/office/drawing/2014/main" id="{FB943634-9917-45DB-A189-9730F22325BA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" name="Google Shape;436;p39">
            <a:extLst>
              <a:ext uri="{FF2B5EF4-FFF2-40B4-BE49-F238E27FC236}">
                <a16:creationId xmlns:a16="http://schemas.microsoft.com/office/drawing/2014/main" id="{CFB0BF64-10FC-430C-ACC1-ED1BDE542D98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" name="Google Shape;437;p39">
            <a:extLst>
              <a:ext uri="{FF2B5EF4-FFF2-40B4-BE49-F238E27FC236}">
                <a16:creationId xmlns:a16="http://schemas.microsoft.com/office/drawing/2014/main" id="{00CFBCF1-5153-4173-8498-3042CAD76882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0" name="Google Shape;438;p39">
            <a:extLst>
              <a:ext uri="{FF2B5EF4-FFF2-40B4-BE49-F238E27FC236}">
                <a16:creationId xmlns:a16="http://schemas.microsoft.com/office/drawing/2014/main" id="{5DD51104-AF47-4F68-92EA-DDF709956F6E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0A9D2CA8-315D-4422-A977-E5EB3A94E621}"/>
              </a:ext>
            </a:extLst>
          </p:cNvPr>
          <p:cNvSpPr txBox="1">
            <a:spLocks/>
          </p:cNvSpPr>
          <p:nvPr/>
        </p:nvSpPr>
        <p:spPr>
          <a:xfrm>
            <a:off x="1655700" y="857251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Federated Learning</a:t>
            </a:r>
          </a:p>
        </p:txBody>
      </p:sp>
    </p:spTree>
    <p:extLst>
      <p:ext uri="{BB962C8B-B14F-4D97-AF65-F5344CB8AC3E}">
        <p14:creationId xmlns:p14="http://schemas.microsoft.com/office/powerpoint/2010/main" val="8550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7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5" name="Google Shape;433;p39">
            <a:extLst>
              <a:ext uri="{FF2B5EF4-FFF2-40B4-BE49-F238E27FC236}">
                <a16:creationId xmlns:a16="http://schemas.microsoft.com/office/drawing/2014/main" id="{2115BC6F-418B-450A-94DD-8F0E91358709}"/>
              </a:ext>
            </a:extLst>
          </p:cNvPr>
          <p:cNvSpPr/>
          <p:nvPr/>
        </p:nvSpPr>
        <p:spPr>
          <a:xfrm>
            <a:off x="801366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" name="Google Shape;434;p39">
            <a:extLst>
              <a:ext uri="{FF2B5EF4-FFF2-40B4-BE49-F238E27FC236}">
                <a16:creationId xmlns:a16="http://schemas.microsoft.com/office/drawing/2014/main" id="{A01DAF30-1FCC-4574-8852-3E931D3BE031}"/>
              </a:ext>
            </a:extLst>
          </p:cNvPr>
          <p:cNvSpPr/>
          <p:nvPr/>
        </p:nvSpPr>
        <p:spPr>
          <a:xfrm>
            <a:off x="735358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" name="Google Shape;435;p39">
            <a:extLst>
              <a:ext uri="{FF2B5EF4-FFF2-40B4-BE49-F238E27FC236}">
                <a16:creationId xmlns:a16="http://schemas.microsoft.com/office/drawing/2014/main" id="{178BE483-D9A7-4571-BDA5-513E6C177DF5}"/>
              </a:ext>
            </a:extLst>
          </p:cNvPr>
          <p:cNvSpPr/>
          <p:nvPr/>
        </p:nvSpPr>
        <p:spPr>
          <a:xfrm>
            <a:off x="669349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436;p39">
            <a:extLst>
              <a:ext uri="{FF2B5EF4-FFF2-40B4-BE49-F238E27FC236}">
                <a16:creationId xmlns:a16="http://schemas.microsoft.com/office/drawing/2014/main" id="{380E27C3-FF5B-4364-9AD8-4A61227D9A5E}"/>
              </a:ext>
            </a:extLst>
          </p:cNvPr>
          <p:cNvSpPr/>
          <p:nvPr/>
        </p:nvSpPr>
        <p:spPr>
          <a:xfrm>
            <a:off x="603341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437;p39">
            <a:extLst>
              <a:ext uri="{FF2B5EF4-FFF2-40B4-BE49-F238E27FC236}">
                <a16:creationId xmlns:a16="http://schemas.microsoft.com/office/drawing/2014/main" id="{141454EB-A40C-49F5-8B71-72BA3BE71AE4}"/>
              </a:ext>
            </a:extLst>
          </p:cNvPr>
          <p:cNvSpPr/>
          <p:nvPr/>
        </p:nvSpPr>
        <p:spPr>
          <a:xfrm>
            <a:off x="537333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438;p39">
            <a:extLst>
              <a:ext uri="{FF2B5EF4-FFF2-40B4-BE49-F238E27FC236}">
                <a16:creationId xmlns:a16="http://schemas.microsoft.com/office/drawing/2014/main" id="{32FA07AA-FA2C-457E-8B28-64A4A96131BB}"/>
              </a:ext>
            </a:extLst>
          </p:cNvPr>
          <p:cNvSpPr/>
          <p:nvPr/>
        </p:nvSpPr>
        <p:spPr>
          <a:xfrm>
            <a:off x="5166026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22F91-4A89-46A9-BD85-A2681D31082A}"/>
              </a:ext>
            </a:extLst>
          </p:cNvPr>
          <p:cNvSpPr txBox="1"/>
          <p:nvPr/>
        </p:nvSpPr>
        <p:spPr>
          <a:xfrm>
            <a:off x="1344843" y="1802186"/>
            <a:ext cx="6778936" cy="81560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b="1" dirty="0">
                <a:solidFill>
                  <a:srgbClr val="0091EA"/>
                </a:solidFill>
                <a:latin typeface="Source Sans Pro"/>
                <a:ea typeface="Source Sans Pro"/>
                <a:sym typeface="Source Sans Pro"/>
              </a:rPr>
              <a:t>Definition</a:t>
            </a:r>
          </a:p>
          <a:p>
            <a:pPr marL="76200">
              <a:spcBef>
                <a:spcPts val="600"/>
              </a:spcBef>
              <a:buClr>
                <a:schemeClr val="tx1">
                  <a:lumMod val="25000"/>
                  <a:lumOff val="75000"/>
                </a:schemeClr>
              </a:buClr>
              <a:buSzPct val="100000"/>
            </a:pPr>
            <a:r>
              <a:rPr lang="en-US" dirty="0"/>
              <a:t>Federated Learning is a </a:t>
            </a:r>
            <a:r>
              <a:rPr lang="en-US" dirty="0">
                <a:solidFill>
                  <a:srgbClr val="FF0000"/>
                </a:solidFill>
              </a:rPr>
              <a:t>decentralized approach </a:t>
            </a:r>
            <a:r>
              <a:rPr lang="en-US" dirty="0"/>
              <a:t>which learns personalized models from multiple distributed edge devices without sharing data to a centralized server. </a:t>
            </a:r>
          </a:p>
        </p:txBody>
      </p:sp>
      <p:sp>
        <p:nvSpPr>
          <p:cNvPr id="34" name="Google Shape;433;p39">
            <a:extLst>
              <a:ext uri="{FF2B5EF4-FFF2-40B4-BE49-F238E27FC236}">
                <a16:creationId xmlns:a16="http://schemas.microsoft.com/office/drawing/2014/main" id="{36496A33-D575-4A88-9FFE-CD3EAC2C09F6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" name="Google Shape;433;p39">
            <a:extLst>
              <a:ext uri="{FF2B5EF4-FFF2-40B4-BE49-F238E27FC236}">
                <a16:creationId xmlns:a16="http://schemas.microsoft.com/office/drawing/2014/main" id="{64E76619-0BBA-45DA-9D1B-4BCBBD3A7BCE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6" name="Google Shape;434;p39">
            <a:extLst>
              <a:ext uri="{FF2B5EF4-FFF2-40B4-BE49-F238E27FC236}">
                <a16:creationId xmlns:a16="http://schemas.microsoft.com/office/drawing/2014/main" id="{AC9FC7D7-3E35-4F1E-857D-B1C79CC968FD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" name="Google Shape;435;p39">
            <a:extLst>
              <a:ext uri="{FF2B5EF4-FFF2-40B4-BE49-F238E27FC236}">
                <a16:creationId xmlns:a16="http://schemas.microsoft.com/office/drawing/2014/main" id="{05425AED-F56A-42F4-B211-20627B0AD97B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" name="Google Shape;436;p39">
            <a:extLst>
              <a:ext uri="{FF2B5EF4-FFF2-40B4-BE49-F238E27FC236}">
                <a16:creationId xmlns:a16="http://schemas.microsoft.com/office/drawing/2014/main" id="{75CE0E92-F4BF-4D50-BF6B-B46F13B19E34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" name="Google Shape;437;p39">
            <a:extLst>
              <a:ext uri="{FF2B5EF4-FFF2-40B4-BE49-F238E27FC236}">
                <a16:creationId xmlns:a16="http://schemas.microsoft.com/office/drawing/2014/main" id="{C270F9D5-5969-4399-9554-7A6837D506C0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0" name="Google Shape;438;p39">
            <a:extLst>
              <a:ext uri="{FF2B5EF4-FFF2-40B4-BE49-F238E27FC236}">
                <a16:creationId xmlns:a16="http://schemas.microsoft.com/office/drawing/2014/main" id="{8658D753-DD7F-42F1-BCD3-494CD19F91CA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1F8DC8-8D0A-4F8B-947D-FAD6B3019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645" y="3422226"/>
            <a:ext cx="1622700" cy="1160078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B8030DA-39BA-493E-92C6-616655DAA823}"/>
              </a:ext>
            </a:extLst>
          </p:cNvPr>
          <p:cNvSpPr/>
          <p:nvPr/>
        </p:nvSpPr>
        <p:spPr>
          <a:xfrm>
            <a:off x="2135504" y="3938765"/>
            <a:ext cx="184150" cy="12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A565A35-2301-4864-AEDC-1115518EA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0813" y="3437225"/>
            <a:ext cx="1622700" cy="1003081"/>
          </a:xfrm>
          <a:prstGeom prst="rect">
            <a:avLst/>
          </a:prstGeom>
        </p:spPr>
      </p:pic>
      <p:sp>
        <p:nvSpPr>
          <p:cNvPr id="44" name="Arrow: Right 43">
            <a:extLst>
              <a:ext uri="{FF2B5EF4-FFF2-40B4-BE49-F238E27FC236}">
                <a16:creationId xmlns:a16="http://schemas.microsoft.com/office/drawing/2014/main" id="{2C5B26EE-42B1-43D6-BD7B-0C3A35AA4E58}"/>
              </a:ext>
            </a:extLst>
          </p:cNvPr>
          <p:cNvSpPr/>
          <p:nvPr/>
        </p:nvSpPr>
        <p:spPr>
          <a:xfrm>
            <a:off x="4297651" y="3942862"/>
            <a:ext cx="184150" cy="12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AAEF463C-0C59-4487-9A73-DF15AA82C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0955" y="3270615"/>
            <a:ext cx="1627951" cy="123133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47BD7CD-88F8-4034-ACCF-98C7614A7F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5374" y="3270615"/>
            <a:ext cx="1662304" cy="1255595"/>
          </a:xfrm>
          <a:prstGeom prst="rect">
            <a:avLst/>
          </a:prstGeom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6CF7D779-D6B2-4480-9F7F-B5A8F1D2F246}"/>
              </a:ext>
            </a:extLst>
          </p:cNvPr>
          <p:cNvSpPr/>
          <p:nvPr/>
        </p:nvSpPr>
        <p:spPr>
          <a:xfrm>
            <a:off x="6463065" y="3942862"/>
            <a:ext cx="184150" cy="12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B9FAC8B-21C9-401D-AFDA-1559D997CF76}"/>
              </a:ext>
            </a:extLst>
          </p:cNvPr>
          <p:cNvSpPr txBox="1"/>
          <p:nvPr/>
        </p:nvSpPr>
        <p:spPr>
          <a:xfrm>
            <a:off x="873496" y="4582303"/>
            <a:ext cx="715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Figure 1</a:t>
            </a:r>
          </a:p>
          <a:p>
            <a:r>
              <a:rPr lang="en-US" sz="700" dirty="0"/>
              <a:t>Source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5CE396-1556-4A55-B701-A3E0D472B5DF}"/>
              </a:ext>
            </a:extLst>
          </p:cNvPr>
          <p:cNvSpPr txBox="1"/>
          <p:nvPr/>
        </p:nvSpPr>
        <p:spPr>
          <a:xfrm>
            <a:off x="2949000" y="4582304"/>
            <a:ext cx="647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Figure 2</a:t>
            </a:r>
          </a:p>
          <a:p>
            <a:r>
              <a:rPr lang="en-US" sz="700" dirty="0"/>
              <a:t>Source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0A72B57-C60A-472B-BD67-72CEC9AE198E}"/>
              </a:ext>
            </a:extLst>
          </p:cNvPr>
          <p:cNvSpPr txBox="1"/>
          <p:nvPr/>
        </p:nvSpPr>
        <p:spPr>
          <a:xfrm>
            <a:off x="5236624" y="4582303"/>
            <a:ext cx="647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Figure 3</a:t>
            </a:r>
          </a:p>
          <a:p>
            <a:r>
              <a:rPr lang="en-US" sz="700" dirty="0"/>
              <a:t>Source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73683AF-20D9-4E32-854E-BE57F25D60B6}"/>
              </a:ext>
            </a:extLst>
          </p:cNvPr>
          <p:cNvSpPr txBox="1"/>
          <p:nvPr/>
        </p:nvSpPr>
        <p:spPr>
          <a:xfrm>
            <a:off x="7274795" y="4582302"/>
            <a:ext cx="715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Figure 4</a:t>
            </a:r>
          </a:p>
          <a:p>
            <a:r>
              <a:rPr lang="en-US" sz="700" dirty="0"/>
              <a:t>Source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281338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4" grpId="0" animBg="1"/>
      <p:bldP spid="49" grpId="0" animBg="1"/>
      <p:bldP spid="50" grpId="0"/>
      <p:bldP spid="51" grpId="0"/>
      <p:bldP spid="52" grpId="0"/>
      <p:bldP spid="5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545E29-741F-4E5C-9FF6-5405D54E4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5" y="3654332"/>
            <a:ext cx="7831123" cy="795747"/>
          </a:xfrm>
          <a:prstGeom prst="rect">
            <a:avLst/>
          </a:prstGeom>
        </p:spPr>
      </p:pic>
      <p:sp>
        <p:nvSpPr>
          <p:cNvPr id="7" name="Google Shape;79;p13">
            <a:extLst>
              <a:ext uri="{FF2B5EF4-FFF2-40B4-BE49-F238E27FC236}">
                <a16:creationId xmlns:a16="http://schemas.microsoft.com/office/drawing/2014/main" id="{CA6C3E15-8F41-46E7-B157-A0BAA52454EF}"/>
              </a:ext>
            </a:extLst>
          </p:cNvPr>
          <p:cNvSpPr txBox="1">
            <a:spLocks/>
          </p:cNvSpPr>
          <p:nvPr/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>
                <a:solidFill>
                  <a:schemeClr val="accent1"/>
                </a:solidFill>
              </a:rPr>
              <a:pPr algn="r"/>
              <a:t>8</a:t>
            </a:fld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22F91-4A89-46A9-BD85-A2681D31082A}"/>
              </a:ext>
            </a:extLst>
          </p:cNvPr>
          <p:cNvSpPr txBox="1"/>
          <p:nvPr/>
        </p:nvSpPr>
        <p:spPr>
          <a:xfrm>
            <a:off x="1397805" y="1848959"/>
            <a:ext cx="6852704" cy="11849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Federated learning for mobile keyboard prediction. (2018) </a:t>
            </a:r>
            <a:r>
              <a:rPr lang="en-US" dirty="0">
                <a:solidFill>
                  <a:srgbClr val="00CCFF"/>
                </a:solidFill>
              </a:rPr>
              <a:t>[1]</a:t>
            </a:r>
          </a:p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Federated learning for emoji prediction in a mobile keyboard (2019) </a:t>
            </a:r>
            <a:r>
              <a:rPr lang="en-US" dirty="0">
                <a:solidFill>
                  <a:srgbClr val="00CCFF"/>
                </a:solidFill>
              </a:rPr>
              <a:t>[2]</a:t>
            </a:r>
          </a:p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Federated learning of out-of-vocabulary words (2019) </a:t>
            </a:r>
            <a:r>
              <a:rPr lang="en-US" dirty="0">
                <a:solidFill>
                  <a:srgbClr val="00CCFF"/>
                </a:solidFill>
              </a:rPr>
              <a:t>[3]</a:t>
            </a:r>
          </a:p>
          <a:p>
            <a:pPr marL="419100" indent="-342900">
              <a:spcBef>
                <a:spcPts val="600"/>
              </a:spcBef>
              <a:buClr>
                <a:schemeClr val="accent1"/>
              </a:buClr>
              <a:buSzPct val="100000"/>
              <a:buFont typeface="+mj-lt"/>
              <a:buAutoNum type="arabicPeriod"/>
            </a:pPr>
            <a:r>
              <a:rPr lang="en-US" dirty="0"/>
              <a:t>Learning private neural language modeling with attentive aggregation (2019) </a:t>
            </a:r>
            <a:r>
              <a:rPr lang="en-US" dirty="0">
                <a:solidFill>
                  <a:srgbClr val="00CCFF"/>
                </a:solidFill>
              </a:rPr>
              <a:t>[4]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6EFA5B8-6903-4F49-AA55-B107998E8D27}"/>
              </a:ext>
            </a:extLst>
          </p:cNvPr>
          <p:cNvSpPr txBox="1">
            <a:spLocks/>
          </p:cNvSpPr>
          <p:nvPr/>
        </p:nvSpPr>
        <p:spPr>
          <a:xfrm>
            <a:off x="1655700" y="857251"/>
            <a:ext cx="5832600" cy="84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3600" b="0" dirty="0">
                <a:latin typeface="Montserrat" panose="00000500000000000000" pitchFamily="2" charset="0"/>
              </a:rPr>
              <a:t>Models</a:t>
            </a:r>
          </a:p>
        </p:txBody>
      </p:sp>
      <p:sp>
        <p:nvSpPr>
          <p:cNvPr id="26" name="Google Shape;433;p39">
            <a:extLst>
              <a:ext uri="{FF2B5EF4-FFF2-40B4-BE49-F238E27FC236}">
                <a16:creationId xmlns:a16="http://schemas.microsoft.com/office/drawing/2014/main" id="{0C4968A3-00A9-4A1B-9205-2ED4CF5AD17D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" name="Google Shape;433;p39">
            <a:extLst>
              <a:ext uri="{FF2B5EF4-FFF2-40B4-BE49-F238E27FC236}">
                <a16:creationId xmlns:a16="http://schemas.microsoft.com/office/drawing/2014/main" id="{848FF9E5-A280-4A53-A87D-5D7512DEA55A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434;p39">
            <a:extLst>
              <a:ext uri="{FF2B5EF4-FFF2-40B4-BE49-F238E27FC236}">
                <a16:creationId xmlns:a16="http://schemas.microsoft.com/office/drawing/2014/main" id="{9529663F-06DC-4D7F-89E3-F20762D90EE9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Google Shape;435;p39">
            <a:extLst>
              <a:ext uri="{FF2B5EF4-FFF2-40B4-BE49-F238E27FC236}">
                <a16:creationId xmlns:a16="http://schemas.microsoft.com/office/drawing/2014/main" id="{70E054F5-9CDC-4D95-9E04-6DCCB0D7805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" name="Google Shape;436;p39">
            <a:extLst>
              <a:ext uri="{FF2B5EF4-FFF2-40B4-BE49-F238E27FC236}">
                <a16:creationId xmlns:a16="http://schemas.microsoft.com/office/drawing/2014/main" id="{847BE877-70E9-473D-86F7-B5B06F3C8E94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Google Shape;437;p39">
            <a:extLst>
              <a:ext uri="{FF2B5EF4-FFF2-40B4-BE49-F238E27FC236}">
                <a16:creationId xmlns:a16="http://schemas.microsoft.com/office/drawing/2014/main" id="{0D370580-1ADC-415F-BA9A-F5F89F1D09BF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Google Shape;438;p39">
            <a:extLst>
              <a:ext uri="{FF2B5EF4-FFF2-40B4-BE49-F238E27FC236}">
                <a16:creationId xmlns:a16="http://schemas.microsoft.com/office/drawing/2014/main" id="{71E5885F-D005-41F3-9646-6DF3773C7C87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13" name="BainCircle1">
            <a:extLst>
              <a:ext uri="{FF2B5EF4-FFF2-40B4-BE49-F238E27FC236}">
                <a16:creationId xmlns:a16="http://schemas.microsoft.com/office/drawing/2014/main" id="{77B63699-19A0-44CB-BD9A-851D787D3867}"/>
              </a:ext>
            </a:extLst>
          </p:cNvPr>
          <p:cNvSpPr txBox="1">
            <a:spLocks noChangeAspect="1"/>
          </p:cNvSpPr>
          <p:nvPr/>
        </p:nvSpPr>
        <p:spPr bwMode="gray">
          <a:xfrm>
            <a:off x="4206746" y="4205263"/>
            <a:ext cx="617411" cy="27417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 lIns="0" tIns="0" rIns="0" bIns="0" rtlCol="0" anchor="ctr" anchorCtr="1">
            <a:noAutofit/>
          </a:bodyPr>
          <a:lstStyle/>
          <a:p>
            <a:pPr marL="0" indent="0" algn="l">
              <a:buNone/>
            </a:pPr>
            <a:r>
              <a:rPr lang="en-US" sz="1400">
                <a:solidFill>
                  <a:schemeClr val="accent3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7611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2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35255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Federated learning for mobile keyboard prediction</a:t>
            </a:r>
            <a:endParaRPr dirty="0"/>
          </a:p>
        </p:txBody>
      </p:sp>
      <p:sp>
        <p:nvSpPr>
          <p:cNvPr id="507" name="Google Shape;507;p4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08" name="Google Shape;508;p42"/>
          <p:cNvSpPr/>
          <p:nvPr/>
        </p:nvSpPr>
        <p:spPr>
          <a:xfrm>
            <a:off x="794225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METHOD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LSTM using CIFG (C</a:t>
            </a:r>
            <a:r>
              <a:rPr lang="en-US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</a:t>
            </a: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ntrol Input and Forget Gate) </a:t>
            </a:r>
            <a:r>
              <a:rPr lang="en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[5]</a:t>
            </a: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Uses FedAvg as aggregator. </a:t>
            </a:r>
          </a:p>
        </p:txBody>
      </p:sp>
      <p:sp>
        <p:nvSpPr>
          <p:cNvPr id="509" name="Google Shape;509;p42"/>
          <p:cNvSpPr/>
          <p:nvPr/>
        </p:nvSpPr>
        <p:spPr>
          <a:xfrm>
            <a:off x="4656792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PROBLEM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 next word while not allowing private data to be transferred out</a:t>
            </a:r>
          </a:p>
          <a:p>
            <a:pPr marL="171450" lvl="0" indent="-171450" rtl="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Reducing storage &amp; compute cost.</a:t>
            </a:r>
            <a:endParaRPr sz="12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794225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171450" lvl="0" indent="-17145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Outperforms server trained CIFG models</a:t>
            </a:r>
          </a:p>
          <a:p>
            <a:pPr marL="171450" lvl="0" indent="-17145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Reduces parameter size by 25%.</a:t>
            </a:r>
            <a:endParaRPr sz="1200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1" name="Google Shape;511;p42"/>
          <p:cNvSpPr/>
          <p:nvPr/>
        </p:nvSpPr>
        <p:spPr>
          <a:xfrm>
            <a:off x="4614139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1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Requires a lot of federated training rounds which leads to high communication costs.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2" name="Google Shape;512;p42"/>
          <p:cNvSpPr/>
          <p:nvPr/>
        </p:nvSpPr>
        <p:spPr>
          <a:xfrm>
            <a:off x="32984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2"/>
          <p:cNvSpPr/>
          <p:nvPr/>
        </p:nvSpPr>
        <p:spPr>
          <a:xfrm rot="5400000">
            <a:off x="3447052" y="1357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 rot="10800000">
            <a:off x="34470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" name="Google Shape;515;p42"/>
          <p:cNvSpPr/>
          <p:nvPr/>
        </p:nvSpPr>
        <p:spPr>
          <a:xfrm rot="-5400000">
            <a:off x="3298452" y="1507352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3854926" y="1861577"/>
            <a:ext cx="456724" cy="4468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M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7" name="Google Shape;517;p42"/>
          <p:cNvSpPr/>
          <p:nvPr/>
        </p:nvSpPr>
        <p:spPr>
          <a:xfrm>
            <a:off x="4844894" y="1869297"/>
            <a:ext cx="457356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P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518" name="Google Shape;518;p42"/>
          <p:cNvSpPr/>
          <p:nvPr/>
        </p:nvSpPr>
        <p:spPr>
          <a:xfrm>
            <a:off x="3820340" y="2942299"/>
            <a:ext cx="398360" cy="4514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Roboto Slab"/>
              </a:rPr>
              <a:t>S</a:t>
            </a:r>
            <a:endParaRPr b="1" i="0" dirty="0">
              <a:ln>
                <a:noFill/>
              </a:ln>
              <a:solidFill>
                <a:schemeClr val="lt1"/>
              </a:solidFill>
              <a:latin typeface="Roboto Slab"/>
            </a:endParaRPr>
          </a:p>
        </p:txBody>
      </p:sp>
      <p:sp>
        <p:nvSpPr>
          <p:cNvPr id="16" name="Google Shape;517;p42">
            <a:extLst>
              <a:ext uri="{FF2B5EF4-FFF2-40B4-BE49-F238E27FC236}">
                <a16:creationId xmlns:a16="http://schemas.microsoft.com/office/drawing/2014/main" id="{CAE6C128-046D-4FD7-A68D-ECC3E9AE2541}"/>
              </a:ext>
            </a:extLst>
          </p:cNvPr>
          <p:cNvSpPr/>
          <p:nvPr/>
        </p:nvSpPr>
        <p:spPr>
          <a:xfrm>
            <a:off x="4824524" y="3021723"/>
            <a:ext cx="643552" cy="43911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Roboto Slab"/>
              </a:rPr>
              <a:t>W</a:t>
            </a:r>
          </a:p>
        </p:txBody>
      </p:sp>
      <p:sp>
        <p:nvSpPr>
          <p:cNvPr id="17" name="Google Shape;433;p39">
            <a:extLst>
              <a:ext uri="{FF2B5EF4-FFF2-40B4-BE49-F238E27FC236}">
                <a16:creationId xmlns:a16="http://schemas.microsoft.com/office/drawing/2014/main" id="{E58E22FF-BC08-49A7-855D-23CD9AC67582}"/>
              </a:ext>
            </a:extLst>
          </p:cNvPr>
          <p:cNvSpPr/>
          <p:nvPr/>
        </p:nvSpPr>
        <p:spPr>
          <a:xfrm>
            <a:off x="803917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" name="Google Shape;433;p39">
            <a:extLst>
              <a:ext uri="{FF2B5EF4-FFF2-40B4-BE49-F238E27FC236}">
                <a16:creationId xmlns:a16="http://schemas.microsoft.com/office/drawing/2014/main" id="{B3772BC8-2E78-4D72-ADAC-8CF2C8CB41AF}"/>
              </a:ext>
            </a:extLst>
          </p:cNvPr>
          <p:cNvSpPr/>
          <p:nvPr/>
        </p:nvSpPr>
        <p:spPr>
          <a:xfrm>
            <a:off x="7427609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" name="Google Shape;434;p39">
            <a:extLst>
              <a:ext uri="{FF2B5EF4-FFF2-40B4-BE49-F238E27FC236}">
                <a16:creationId xmlns:a16="http://schemas.microsoft.com/office/drawing/2014/main" id="{185837C9-FE2F-4F88-9E74-294F2F1B6FD5}"/>
              </a:ext>
            </a:extLst>
          </p:cNvPr>
          <p:cNvSpPr/>
          <p:nvPr/>
        </p:nvSpPr>
        <p:spPr>
          <a:xfrm>
            <a:off x="6767525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Models</a:t>
            </a:r>
            <a:endParaRPr sz="9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435;p39">
            <a:extLst>
              <a:ext uri="{FF2B5EF4-FFF2-40B4-BE49-F238E27FC236}">
                <a16:creationId xmlns:a16="http://schemas.microsoft.com/office/drawing/2014/main" id="{8D4478B3-B0EA-4FE7-8726-E1A4645D5D7F}"/>
              </a:ext>
            </a:extLst>
          </p:cNvPr>
          <p:cNvSpPr/>
          <p:nvPr/>
        </p:nvSpPr>
        <p:spPr>
          <a:xfrm>
            <a:off x="6107441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Federated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Learning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" name="Google Shape;436;p39">
            <a:extLst>
              <a:ext uri="{FF2B5EF4-FFF2-40B4-BE49-F238E27FC236}">
                <a16:creationId xmlns:a16="http://schemas.microsoft.com/office/drawing/2014/main" id="{EAA42264-0597-49D0-A265-36E35B8D19DE}"/>
              </a:ext>
            </a:extLst>
          </p:cNvPr>
          <p:cNvSpPr/>
          <p:nvPr/>
        </p:nvSpPr>
        <p:spPr>
          <a:xfrm>
            <a:off x="5447357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Previous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Work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" name="Google Shape;437;p39">
            <a:extLst>
              <a:ext uri="{FF2B5EF4-FFF2-40B4-BE49-F238E27FC236}">
                <a16:creationId xmlns:a16="http://schemas.microsoft.com/office/drawing/2014/main" id="{C8EDF8E9-EE8E-44A5-8A8F-14812BCF4EBE}"/>
              </a:ext>
            </a:extLst>
          </p:cNvPr>
          <p:cNvSpPr/>
          <p:nvPr/>
        </p:nvSpPr>
        <p:spPr>
          <a:xfrm>
            <a:off x="4787273" y="214554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" name="Google Shape;438;p39">
            <a:extLst>
              <a:ext uri="{FF2B5EF4-FFF2-40B4-BE49-F238E27FC236}">
                <a16:creationId xmlns:a16="http://schemas.microsoft.com/office/drawing/2014/main" id="{803BF912-219D-4361-84A1-1660B4108EF5}"/>
              </a:ext>
            </a:extLst>
          </p:cNvPr>
          <p:cNvSpPr/>
          <p:nvPr/>
        </p:nvSpPr>
        <p:spPr>
          <a:xfrm>
            <a:off x="4579968" y="214554"/>
            <a:ext cx="416842" cy="393600"/>
          </a:xfrm>
          <a:prstGeom prst="homePlate">
            <a:avLst>
              <a:gd name="adj" fmla="val 32030"/>
            </a:avLst>
          </a:prstGeom>
          <a:solidFill>
            <a:schemeClr val="bg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5115</TotalTime>
  <Words>1913</Words>
  <Application>Microsoft Office PowerPoint</Application>
  <PresentationFormat>On-screen Show (16:9)</PresentationFormat>
  <Paragraphs>348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Avenir Next LT Pro</vt:lpstr>
      <vt:lpstr>Arial</vt:lpstr>
      <vt:lpstr>Roboto Slab</vt:lpstr>
      <vt:lpstr>Wingdings</vt:lpstr>
      <vt:lpstr>Courier New</vt:lpstr>
      <vt:lpstr>Montserrat</vt:lpstr>
      <vt:lpstr>Source Sans Pro</vt:lpstr>
      <vt:lpstr>Cordelia template</vt:lpstr>
      <vt:lpstr>FedLM A Review on Federated Learning for Language Models  Muhammad Umar Salman umar.salman@mbzuai.ac.ae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Federated learning for mobile keyboard prediction</vt:lpstr>
      <vt:lpstr>2. Federated learning for emoji prediction in a mobile keyboard</vt:lpstr>
      <vt:lpstr>3. Federated learning of out-of-vocabulary words </vt:lpstr>
      <vt:lpstr>4. Learning private neural  language modeling with attentive aggregation. 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Muhammad Umar</cp:lastModifiedBy>
  <cp:revision>65</cp:revision>
  <dcterms:modified xsi:type="dcterms:W3CDTF">2021-11-28T16:59:32Z</dcterms:modified>
</cp:coreProperties>
</file>